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Lst>
  <p:sldSz cy="10691800" cx="15119350"/>
  <p:notesSz cx="9866300" cy="142954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45">
          <p15:clr>
            <a:srgbClr val="A4A3A4"/>
          </p15:clr>
        </p15:guide>
        <p15:guide id="2" pos="339">
          <p15:clr>
            <a:srgbClr val="A4A3A4"/>
          </p15:clr>
        </p15:guide>
        <p15:guide id="3" pos="9182">
          <p15:clr>
            <a:srgbClr val="A4A3A4"/>
          </p15:clr>
        </p15:guide>
        <p15:guide id="4" pos="4762">
          <p15:clr>
            <a:srgbClr val="A4A3A4"/>
          </p15:clr>
        </p15:guide>
        <p15:guide id="5" orient="horz" pos="328">
          <p15:clr>
            <a:srgbClr val="A4A3A4"/>
          </p15:clr>
        </p15:guide>
        <p15:guide id="6" orient="horz" pos="6407">
          <p15:clr>
            <a:srgbClr val="A4A3A4"/>
          </p15:clr>
        </p15:guide>
      </p15:sldGuideLst>
    </p:ext>
    <p:ext uri="GoogleSlidesCustomDataVersion2">
      <go:slidesCustomData xmlns:go="http://customooxmlschemas.google.com/" r:id="rId9" roundtripDataSignature="AMtx7mj2xdJKc2l5NW7r/FxGb5yOJHR7/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4F47D03-F519-4C21-A4DF-E1042D2C86A6}">
  <a:tblStyle styleId="{D4F47D03-F519-4C21-A4DF-E1042D2C86A6}"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45" orient="horz"/>
        <p:guide pos="339"/>
        <p:guide pos="9182"/>
        <p:guide pos="4762"/>
        <p:guide pos="328" orient="horz"/>
        <p:guide pos="6407"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4275138" cy="715963"/>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5588000" y="0"/>
            <a:ext cx="4276725" cy="715963"/>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524000" y="1787525"/>
            <a:ext cx="6819900" cy="48244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987425" y="6880225"/>
            <a:ext cx="7893050" cy="5627688"/>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13579475"/>
            <a:ext cx="4275138" cy="715963"/>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5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5588000" y="13579475"/>
            <a:ext cx="4276725" cy="715963"/>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ja-JP"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p3:notes"/>
          <p:cNvSpPr/>
          <p:nvPr>
            <p:ph idx="2" type="sldImg"/>
          </p:nvPr>
        </p:nvSpPr>
        <p:spPr>
          <a:xfrm>
            <a:off x="1524000" y="1787525"/>
            <a:ext cx="6819900" cy="48244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9" name="Google Shape;49;p3:notes"/>
          <p:cNvSpPr txBox="1"/>
          <p:nvPr>
            <p:ph idx="1" type="body"/>
          </p:nvPr>
        </p:nvSpPr>
        <p:spPr>
          <a:xfrm>
            <a:off x="987425" y="6880225"/>
            <a:ext cx="7893050" cy="562768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0" name="Google Shape;50;p3:notes"/>
          <p:cNvSpPr txBox="1"/>
          <p:nvPr>
            <p:ph idx="12" type="sldNum"/>
          </p:nvPr>
        </p:nvSpPr>
        <p:spPr>
          <a:xfrm>
            <a:off x="5588000" y="13579475"/>
            <a:ext cx="4276725" cy="715963"/>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ja-JP"/>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4:notes"/>
          <p:cNvSpPr/>
          <p:nvPr>
            <p:ph idx="2" type="sldImg"/>
          </p:nvPr>
        </p:nvSpPr>
        <p:spPr>
          <a:xfrm>
            <a:off x="1524000" y="1787525"/>
            <a:ext cx="6819900" cy="48244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0" name="Google Shape;70;p4:notes"/>
          <p:cNvSpPr txBox="1"/>
          <p:nvPr>
            <p:ph idx="1" type="body"/>
          </p:nvPr>
        </p:nvSpPr>
        <p:spPr>
          <a:xfrm>
            <a:off x="987425" y="6880225"/>
            <a:ext cx="7893050" cy="562768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1" name="Google Shape;71;p4:notes"/>
          <p:cNvSpPr txBox="1"/>
          <p:nvPr>
            <p:ph idx="12" type="sldNum"/>
          </p:nvPr>
        </p:nvSpPr>
        <p:spPr>
          <a:xfrm>
            <a:off x="5588000" y="13579475"/>
            <a:ext cx="4276725" cy="715963"/>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ja-JP"/>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p:cSld name="タイトル スライド">
    <p:spTree>
      <p:nvGrpSpPr>
        <p:cNvPr id="15" name="Shape 15"/>
        <p:cNvGrpSpPr/>
        <p:nvPr/>
      </p:nvGrpSpPr>
      <p:grpSpPr>
        <a:xfrm>
          <a:off x="0" y="0"/>
          <a:ext cx="0" cy="0"/>
          <a:chOff x="0" y="0"/>
          <a:chExt cx="0" cy="0"/>
        </a:xfrm>
      </p:grpSpPr>
      <p:pic>
        <p:nvPicPr>
          <p:cNvPr id="16" name="Google Shape;16;p20"/>
          <p:cNvPicPr preferRelativeResize="0"/>
          <p:nvPr/>
        </p:nvPicPr>
        <p:blipFill rotWithShape="1">
          <a:blip r:embed="rId2">
            <a:alphaModFix/>
          </a:blip>
          <a:srcRect b="0" l="0" r="0" t="0"/>
          <a:stretch/>
        </p:blipFill>
        <p:spPr>
          <a:xfrm>
            <a:off x="1" y="343"/>
            <a:ext cx="15119346" cy="10691123"/>
          </a:xfrm>
          <a:prstGeom prst="rect">
            <a:avLst/>
          </a:prstGeom>
          <a:noFill/>
          <a:ln>
            <a:noFill/>
          </a:ln>
        </p:spPr>
      </p:pic>
      <p:sp>
        <p:nvSpPr>
          <p:cNvPr id="17" name="Google Shape;17;p20"/>
          <p:cNvSpPr txBox="1"/>
          <p:nvPr/>
        </p:nvSpPr>
        <p:spPr>
          <a:xfrm>
            <a:off x="11440147" y="696077"/>
            <a:ext cx="1360690" cy="27695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dk1"/>
                </a:solidFill>
                <a:latin typeface="Meiryo"/>
                <a:ea typeface="Meiryo"/>
                <a:cs typeface="Meiryo"/>
                <a:sym typeface="Meiryo"/>
              </a:rPr>
              <a:t>氏名：</a:t>
            </a:r>
            <a:endParaRPr b="1" i="0" sz="1200" u="none" cap="none" strike="noStrike">
              <a:solidFill>
                <a:schemeClr val="dk1"/>
              </a:solidFill>
              <a:latin typeface="Meiryo"/>
              <a:ea typeface="Meiryo"/>
              <a:cs typeface="Meiryo"/>
              <a:sym typeface="Meiryo"/>
            </a:endParaRPr>
          </a:p>
        </p:txBody>
      </p:sp>
      <p:sp>
        <p:nvSpPr>
          <p:cNvPr id="18" name="Google Shape;18;p20"/>
          <p:cNvSpPr txBox="1"/>
          <p:nvPr/>
        </p:nvSpPr>
        <p:spPr>
          <a:xfrm>
            <a:off x="9177372" y="374816"/>
            <a:ext cx="24471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dk1"/>
                </a:solidFill>
                <a:latin typeface="Meiryo"/>
                <a:ea typeface="Meiryo"/>
                <a:cs typeface="Meiryo"/>
                <a:sym typeface="Meiryo"/>
              </a:rPr>
              <a:t>Date：</a:t>
            </a:r>
            <a:endParaRPr b="1" i="0" sz="1200" u="none" cap="none" strike="noStrike">
              <a:solidFill>
                <a:schemeClr val="dk1"/>
              </a:solidFill>
              <a:latin typeface="Meiryo"/>
              <a:ea typeface="Meiryo"/>
              <a:cs typeface="Meiryo"/>
              <a:sym typeface="Meiryo"/>
            </a:endParaRPr>
          </a:p>
        </p:txBody>
      </p:sp>
      <p:sp>
        <p:nvSpPr>
          <p:cNvPr id="19" name="Google Shape;19;p20"/>
          <p:cNvSpPr txBox="1"/>
          <p:nvPr/>
        </p:nvSpPr>
        <p:spPr>
          <a:xfrm>
            <a:off x="10838065" y="364812"/>
            <a:ext cx="1423952" cy="2869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dk1"/>
                </a:solidFill>
                <a:latin typeface="Meiryo"/>
                <a:ea typeface="Meiryo"/>
                <a:cs typeface="Meiryo"/>
                <a:sym typeface="Meiryo"/>
              </a:rPr>
              <a:t>校名・学科名：</a:t>
            </a:r>
            <a:endParaRPr b="1" i="0" sz="1200" u="none" cap="none" strike="noStrike">
              <a:solidFill>
                <a:schemeClr val="dk1"/>
              </a:solidFill>
              <a:latin typeface="Meiryo"/>
              <a:ea typeface="Meiryo"/>
              <a:cs typeface="Meiryo"/>
              <a:sym typeface="Meiryo"/>
            </a:endParaRPr>
          </a:p>
        </p:txBody>
      </p:sp>
      <p:sp>
        <p:nvSpPr>
          <p:cNvPr id="20" name="Google Shape;20;p20"/>
          <p:cNvSpPr txBox="1"/>
          <p:nvPr/>
        </p:nvSpPr>
        <p:spPr>
          <a:xfrm>
            <a:off x="1461246" y="384755"/>
            <a:ext cx="6991008" cy="70784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ja-JP" sz="1600" u="none" cap="none" strike="noStrike">
                <a:solidFill>
                  <a:schemeClr val="dk1"/>
                </a:solidFill>
                <a:latin typeface="Meiryo"/>
                <a:ea typeface="Meiryo"/>
                <a:cs typeface="Meiryo"/>
                <a:sym typeface="Meiryo"/>
              </a:rPr>
              <a:t>事前学習</a:t>
            </a:r>
            <a:endParaRPr b="1" i="0" sz="1600" u="none" cap="none" strike="noStrike">
              <a:solidFill>
                <a:schemeClr val="dk1"/>
              </a:solidFill>
              <a:latin typeface="Meiryo"/>
              <a:ea typeface="Meiryo"/>
              <a:cs typeface="Meiryo"/>
              <a:sym typeface="Meiryo"/>
            </a:endParaRPr>
          </a:p>
          <a:p>
            <a:pPr indent="0" lvl="0" marL="0" marR="0" rtl="0" algn="l">
              <a:lnSpc>
                <a:spcPct val="100000"/>
              </a:lnSpc>
              <a:spcBef>
                <a:spcPts val="0"/>
              </a:spcBef>
              <a:spcAft>
                <a:spcPts val="0"/>
              </a:spcAft>
              <a:buClr>
                <a:srgbClr val="000000"/>
              </a:buClr>
              <a:buSzPts val="2400"/>
              <a:buFont typeface="Arial"/>
              <a:buNone/>
            </a:pPr>
            <a:r>
              <a:rPr b="1" i="0" lang="ja-JP" sz="2400" u="none" cap="none" strike="noStrike">
                <a:solidFill>
                  <a:schemeClr val="dk1"/>
                </a:solidFill>
                <a:latin typeface="Meiryo"/>
                <a:ea typeface="Meiryo"/>
                <a:cs typeface="Meiryo"/>
                <a:sym typeface="Meiryo"/>
              </a:rPr>
              <a:t>職業実践専門課程の全体像を整理する</a:t>
            </a:r>
            <a:endParaRPr b="1" i="0" sz="900" u="none" cap="none" strike="noStrike">
              <a:solidFill>
                <a:schemeClr val="dk1"/>
              </a:solidFill>
              <a:latin typeface="Meiryo"/>
              <a:ea typeface="Meiryo"/>
              <a:cs typeface="Meiryo"/>
              <a:sym typeface="Meiryo"/>
            </a:endParaRPr>
          </a:p>
        </p:txBody>
      </p:sp>
      <p:pic>
        <p:nvPicPr>
          <p:cNvPr id="21" name="Google Shape;21;p20"/>
          <p:cNvPicPr preferRelativeResize="0"/>
          <p:nvPr/>
        </p:nvPicPr>
        <p:blipFill rotWithShape="1">
          <a:blip r:embed="rId3">
            <a:alphaModFix/>
          </a:blip>
          <a:srcRect b="0" l="0" r="0" t="0"/>
          <a:stretch/>
        </p:blipFill>
        <p:spPr>
          <a:xfrm>
            <a:off x="309071" y="267099"/>
            <a:ext cx="1198946" cy="897783"/>
          </a:xfrm>
          <a:prstGeom prst="rect">
            <a:avLst/>
          </a:prstGeom>
          <a:noFill/>
          <a:ln>
            <a:noFill/>
          </a:ln>
        </p:spPr>
      </p:pic>
      <p:cxnSp>
        <p:nvCxnSpPr>
          <p:cNvPr id="22" name="Google Shape;22;p20"/>
          <p:cNvCxnSpPr/>
          <p:nvPr/>
        </p:nvCxnSpPr>
        <p:spPr>
          <a:xfrm>
            <a:off x="1529712" y="1039379"/>
            <a:ext cx="12336060" cy="0"/>
          </a:xfrm>
          <a:prstGeom prst="straightConnector1">
            <a:avLst/>
          </a:prstGeom>
          <a:noFill/>
          <a:ln cap="flat" cmpd="sng" w="38100">
            <a:solidFill>
              <a:srgbClr val="322EC4"/>
            </a:solidFill>
            <a:prstDash val="solid"/>
            <a:miter lim="800000"/>
            <a:headEnd len="sm" w="sm" type="none"/>
            <a:tailEnd len="sm" w="sm"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タイトル スライド">
  <p:cSld name="1_タイトル スライド">
    <p:spTree>
      <p:nvGrpSpPr>
        <p:cNvPr id="23" name="Shape 23"/>
        <p:cNvGrpSpPr/>
        <p:nvPr/>
      </p:nvGrpSpPr>
      <p:grpSpPr>
        <a:xfrm>
          <a:off x="0" y="0"/>
          <a:ext cx="0" cy="0"/>
          <a:chOff x="0" y="0"/>
          <a:chExt cx="0" cy="0"/>
        </a:xfrm>
      </p:grpSpPr>
      <p:pic>
        <p:nvPicPr>
          <p:cNvPr id="24" name="Google Shape;24;p21"/>
          <p:cNvPicPr preferRelativeResize="0"/>
          <p:nvPr/>
        </p:nvPicPr>
        <p:blipFill rotWithShape="1">
          <a:blip r:embed="rId2">
            <a:alphaModFix/>
          </a:blip>
          <a:srcRect b="0" l="0" r="0" t="0"/>
          <a:stretch/>
        </p:blipFill>
        <p:spPr>
          <a:xfrm>
            <a:off x="1" y="343"/>
            <a:ext cx="15119346" cy="10691123"/>
          </a:xfrm>
          <a:prstGeom prst="rect">
            <a:avLst/>
          </a:prstGeom>
          <a:noFill/>
          <a:ln>
            <a:noFill/>
          </a:ln>
        </p:spPr>
      </p:pic>
      <p:sp>
        <p:nvSpPr>
          <p:cNvPr id="25" name="Google Shape;25;p21"/>
          <p:cNvSpPr txBox="1"/>
          <p:nvPr/>
        </p:nvSpPr>
        <p:spPr>
          <a:xfrm>
            <a:off x="11440147" y="696077"/>
            <a:ext cx="1360690" cy="27695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dk1"/>
                </a:solidFill>
                <a:latin typeface="Meiryo"/>
                <a:ea typeface="Meiryo"/>
                <a:cs typeface="Meiryo"/>
                <a:sym typeface="Meiryo"/>
              </a:rPr>
              <a:t>氏名：</a:t>
            </a:r>
            <a:endParaRPr b="1" i="0" sz="1200" u="none" cap="none" strike="noStrike">
              <a:solidFill>
                <a:schemeClr val="dk1"/>
              </a:solidFill>
              <a:latin typeface="Meiryo"/>
              <a:ea typeface="Meiryo"/>
              <a:cs typeface="Meiryo"/>
              <a:sym typeface="Meiryo"/>
            </a:endParaRPr>
          </a:p>
        </p:txBody>
      </p:sp>
      <p:sp>
        <p:nvSpPr>
          <p:cNvPr id="26" name="Google Shape;26;p21"/>
          <p:cNvSpPr txBox="1"/>
          <p:nvPr/>
        </p:nvSpPr>
        <p:spPr>
          <a:xfrm>
            <a:off x="9177372" y="374816"/>
            <a:ext cx="24471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dk1"/>
                </a:solidFill>
                <a:latin typeface="Meiryo"/>
                <a:ea typeface="Meiryo"/>
                <a:cs typeface="Meiryo"/>
                <a:sym typeface="Meiryo"/>
              </a:rPr>
              <a:t>Date：</a:t>
            </a:r>
            <a:endParaRPr b="1" i="0" sz="1200" u="none" cap="none" strike="noStrike">
              <a:solidFill>
                <a:schemeClr val="dk1"/>
              </a:solidFill>
              <a:latin typeface="Meiryo"/>
              <a:ea typeface="Meiryo"/>
              <a:cs typeface="Meiryo"/>
              <a:sym typeface="Meiryo"/>
            </a:endParaRPr>
          </a:p>
        </p:txBody>
      </p:sp>
      <p:sp>
        <p:nvSpPr>
          <p:cNvPr id="27" name="Google Shape;27;p21"/>
          <p:cNvSpPr txBox="1"/>
          <p:nvPr/>
        </p:nvSpPr>
        <p:spPr>
          <a:xfrm>
            <a:off x="10838065" y="364812"/>
            <a:ext cx="1423952" cy="2869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dk1"/>
                </a:solidFill>
                <a:latin typeface="Meiryo"/>
                <a:ea typeface="Meiryo"/>
                <a:cs typeface="Meiryo"/>
                <a:sym typeface="Meiryo"/>
              </a:rPr>
              <a:t>校名・学科名：</a:t>
            </a:r>
            <a:endParaRPr b="1" i="0" sz="1200" u="none" cap="none" strike="noStrike">
              <a:solidFill>
                <a:schemeClr val="dk1"/>
              </a:solidFill>
              <a:latin typeface="Meiryo"/>
              <a:ea typeface="Meiryo"/>
              <a:cs typeface="Meiryo"/>
              <a:sym typeface="Meiryo"/>
            </a:endParaRPr>
          </a:p>
        </p:txBody>
      </p:sp>
      <p:cxnSp>
        <p:nvCxnSpPr>
          <p:cNvPr id="28" name="Google Shape;28;p21"/>
          <p:cNvCxnSpPr/>
          <p:nvPr/>
        </p:nvCxnSpPr>
        <p:spPr>
          <a:xfrm>
            <a:off x="1529712" y="1039379"/>
            <a:ext cx="12336060" cy="0"/>
          </a:xfrm>
          <a:prstGeom prst="straightConnector1">
            <a:avLst/>
          </a:prstGeom>
          <a:noFill/>
          <a:ln cap="flat" cmpd="sng" w="38100">
            <a:solidFill>
              <a:srgbClr val="322EC4"/>
            </a:solidFill>
            <a:prstDash val="solid"/>
            <a:miter lim="800000"/>
            <a:headEnd len="sm" w="sm" type="none"/>
            <a:tailEnd len="sm" w="sm" type="none"/>
          </a:ln>
        </p:spPr>
      </p:cxnSp>
      <p:sp>
        <p:nvSpPr>
          <p:cNvPr id="29" name="Google Shape;29;p21"/>
          <p:cNvSpPr txBox="1"/>
          <p:nvPr/>
        </p:nvSpPr>
        <p:spPr>
          <a:xfrm>
            <a:off x="1461246" y="384755"/>
            <a:ext cx="6991008" cy="70784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ja-JP" sz="1600" u="none" cap="none" strike="noStrike">
                <a:solidFill>
                  <a:schemeClr val="dk1"/>
                </a:solidFill>
                <a:latin typeface="Meiryo"/>
                <a:ea typeface="Meiryo"/>
                <a:cs typeface="Meiryo"/>
                <a:sym typeface="Meiryo"/>
              </a:rPr>
              <a:t>集合研修①</a:t>
            </a:r>
            <a:endParaRPr b="1" i="0" sz="1600" u="none" cap="none" strike="noStrike">
              <a:solidFill>
                <a:schemeClr val="dk1"/>
              </a:solidFill>
              <a:latin typeface="Meiryo"/>
              <a:ea typeface="Meiryo"/>
              <a:cs typeface="Meiryo"/>
              <a:sym typeface="Meiryo"/>
            </a:endParaRPr>
          </a:p>
          <a:p>
            <a:pPr indent="0" lvl="0" marL="0" marR="0" rtl="0" algn="l">
              <a:lnSpc>
                <a:spcPct val="100000"/>
              </a:lnSpc>
              <a:spcBef>
                <a:spcPts val="0"/>
              </a:spcBef>
              <a:spcAft>
                <a:spcPts val="0"/>
              </a:spcAft>
              <a:buClr>
                <a:srgbClr val="000000"/>
              </a:buClr>
              <a:buSzPts val="2400"/>
              <a:buFont typeface="Arial"/>
              <a:buNone/>
            </a:pPr>
            <a:r>
              <a:rPr b="1" i="0" lang="ja-JP" sz="2400" u="none" cap="none" strike="noStrike">
                <a:solidFill>
                  <a:schemeClr val="dk1"/>
                </a:solidFill>
                <a:latin typeface="Meiryo"/>
                <a:ea typeface="Meiryo"/>
                <a:cs typeface="Meiryo"/>
                <a:sym typeface="Meiryo"/>
              </a:rPr>
              <a:t>シナリオ分析ワーク</a:t>
            </a:r>
            <a:endParaRPr b="1" i="0" sz="900" u="none" cap="none" strike="noStrike">
              <a:solidFill>
                <a:schemeClr val="dk1"/>
              </a:solidFill>
              <a:latin typeface="Meiryo"/>
              <a:ea typeface="Meiryo"/>
              <a:cs typeface="Meiryo"/>
              <a:sym typeface="Meiryo"/>
            </a:endParaRPr>
          </a:p>
        </p:txBody>
      </p:sp>
      <p:pic>
        <p:nvPicPr>
          <p:cNvPr id="30" name="Google Shape;30;p21"/>
          <p:cNvPicPr preferRelativeResize="0"/>
          <p:nvPr/>
        </p:nvPicPr>
        <p:blipFill rotWithShape="1">
          <a:blip r:embed="rId3">
            <a:alphaModFix/>
          </a:blip>
          <a:srcRect b="0" l="0" r="0" t="0"/>
          <a:stretch/>
        </p:blipFill>
        <p:spPr>
          <a:xfrm>
            <a:off x="309071" y="267099"/>
            <a:ext cx="1198946" cy="89778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タイトル スライド">
  <p:cSld name="2_タイトル スライド">
    <p:spTree>
      <p:nvGrpSpPr>
        <p:cNvPr id="31" name="Shape 31"/>
        <p:cNvGrpSpPr/>
        <p:nvPr/>
      </p:nvGrpSpPr>
      <p:grpSpPr>
        <a:xfrm>
          <a:off x="0" y="0"/>
          <a:ext cx="0" cy="0"/>
          <a:chOff x="0" y="0"/>
          <a:chExt cx="0" cy="0"/>
        </a:xfrm>
      </p:grpSpPr>
      <p:pic>
        <p:nvPicPr>
          <p:cNvPr id="32" name="Google Shape;32;p22"/>
          <p:cNvPicPr preferRelativeResize="0"/>
          <p:nvPr/>
        </p:nvPicPr>
        <p:blipFill rotWithShape="1">
          <a:blip r:embed="rId2">
            <a:alphaModFix/>
          </a:blip>
          <a:srcRect b="0" l="0" r="0" t="0"/>
          <a:stretch/>
        </p:blipFill>
        <p:spPr>
          <a:xfrm>
            <a:off x="1" y="343"/>
            <a:ext cx="15119346" cy="10691123"/>
          </a:xfrm>
          <a:prstGeom prst="rect">
            <a:avLst/>
          </a:prstGeom>
          <a:noFill/>
          <a:ln>
            <a:noFill/>
          </a:ln>
        </p:spPr>
      </p:pic>
      <p:sp>
        <p:nvSpPr>
          <p:cNvPr id="33" name="Google Shape;33;p22"/>
          <p:cNvSpPr txBox="1"/>
          <p:nvPr/>
        </p:nvSpPr>
        <p:spPr>
          <a:xfrm>
            <a:off x="11440147" y="696077"/>
            <a:ext cx="1360690" cy="27695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dk1"/>
                </a:solidFill>
                <a:latin typeface="Meiryo"/>
                <a:ea typeface="Meiryo"/>
                <a:cs typeface="Meiryo"/>
                <a:sym typeface="Meiryo"/>
              </a:rPr>
              <a:t>氏名：</a:t>
            </a:r>
            <a:endParaRPr b="1" i="0" sz="1200" u="none" cap="none" strike="noStrike">
              <a:solidFill>
                <a:schemeClr val="dk1"/>
              </a:solidFill>
              <a:latin typeface="Meiryo"/>
              <a:ea typeface="Meiryo"/>
              <a:cs typeface="Meiryo"/>
              <a:sym typeface="Meiryo"/>
            </a:endParaRPr>
          </a:p>
        </p:txBody>
      </p:sp>
      <p:sp>
        <p:nvSpPr>
          <p:cNvPr id="34" name="Google Shape;34;p22"/>
          <p:cNvSpPr txBox="1"/>
          <p:nvPr/>
        </p:nvSpPr>
        <p:spPr>
          <a:xfrm>
            <a:off x="9177372" y="374816"/>
            <a:ext cx="24471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dk1"/>
                </a:solidFill>
                <a:latin typeface="Meiryo"/>
                <a:ea typeface="Meiryo"/>
                <a:cs typeface="Meiryo"/>
                <a:sym typeface="Meiryo"/>
              </a:rPr>
              <a:t>Date：</a:t>
            </a:r>
            <a:endParaRPr b="1" i="0" sz="1200" u="none" cap="none" strike="noStrike">
              <a:solidFill>
                <a:schemeClr val="dk1"/>
              </a:solidFill>
              <a:latin typeface="Meiryo"/>
              <a:ea typeface="Meiryo"/>
              <a:cs typeface="Meiryo"/>
              <a:sym typeface="Meiryo"/>
            </a:endParaRPr>
          </a:p>
        </p:txBody>
      </p:sp>
      <p:sp>
        <p:nvSpPr>
          <p:cNvPr id="35" name="Google Shape;35;p22"/>
          <p:cNvSpPr txBox="1"/>
          <p:nvPr/>
        </p:nvSpPr>
        <p:spPr>
          <a:xfrm>
            <a:off x="10838065" y="364812"/>
            <a:ext cx="1423952" cy="2869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dk1"/>
                </a:solidFill>
                <a:latin typeface="Meiryo"/>
                <a:ea typeface="Meiryo"/>
                <a:cs typeface="Meiryo"/>
                <a:sym typeface="Meiryo"/>
              </a:rPr>
              <a:t>校名・学科名：</a:t>
            </a:r>
            <a:endParaRPr b="1" i="0" sz="1200" u="none" cap="none" strike="noStrike">
              <a:solidFill>
                <a:schemeClr val="dk1"/>
              </a:solidFill>
              <a:latin typeface="Meiryo"/>
              <a:ea typeface="Meiryo"/>
              <a:cs typeface="Meiryo"/>
              <a:sym typeface="Meiryo"/>
            </a:endParaRPr>
          </a:p>
        </p:txBody>
      </p:sp>
      <p:cxnSp>
        <p:nvCxnSpPr>
          <p:cNvPr id="36" name="Google Shape;36;p22"/>
          <p:cNvCxnSpPr/>
          <p:nvPr/>
        </p:nvCxnSpPr>
        <p:spPr>
          <a:xfrm>
            <a:off x="1529712" y="1039379"/>
            <a:ext cx="12336060" cy="0"/>
          </a:xfrm>
          <a:prstGeom prst="straightConnector1">
            <a:avLst/>
          </a:prstGeom>
          <a:noFill/>
          <a:ln cap="flat" cmpd="sng" w="38100">
            <a:solidFill>
              <a:srgbClr val="322EC4"/>
            </a:solidFill>
            <a:prstDash val="solid"/>
            <a:miter lim="800000"/>
            <a:headEnd len="sm" w="sm" type="none"/>
            <a:tailEnd len="sm" w="sm" type="none"/>
          </a:ln>
        </p:spPr>
      </p:cxnSp>
      <p:sp>
        <p:nvSpPr>
          <p:cNvPr id="37" name="Google Shape;37;p22"/>
          <p:cNvSpPr txBox="1"/>
          <p:nvPr/>
        </p:nvSpPr>
        <p:spPr>
          <a:xfrm>
            <a:off x="1461246" y="384755"/>
            <a:ext cx="8490828" cy="70784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ja-JP" sz="1600" u="none" cap="none" strike="noStrike">
                <a:solidFill>
                  <a:schemeClr val="dk1"/>
                </a:solidFill>
                <a:latin typeface="Meiryo"/>
                <a:ea typeface="Meiryo"/>
                <a:cs typeface="Meiryo"/>
                <a:sym typeface="Meiryo"/>
              </a:rPr>
              <a:t>集合研修②</a:t>
            </a:r>
            <a:endParaRPr b="1" i="0" sz="1600" u="none" cap="none" strike="noStrike">
              <a:solidFill>
                <a:schemeClr val="dk1"/>
              </a:solidFill>
              <a:latin typeface="Meiryo"/>
              <a:ea typeface="Meiryo"/>
              <a:cs typeface="Meiryo"/>
              <a:sym typeface="Meiryo"/>
            </a:endParaRPr>
          </a:p>
          <a:p>
            <a:pPr indent="0" lvl="0" marL="0" marR="0" rtl="0" algn="l">
              <a:lnSpc>
                <a:spcPct val="100000"/>
              </a:lnSpc>
              <a:spcBef>
                <a:spcPts val="0"/>
              </a:spcBef>
              <a:spcAft>
                <a:spcPts val="0"/>
              </a:spcAft>
              <a:buClr>
                <a:srgbClr val="000000"/>
              </a:buClr>
              <a:buSzPts val="2400"/>
              <a:buFont typeface="Arial"/>
              <a:buNone/>
            </a:pPr>
            <a:r>
              <a:rPr b="1" i="0" lang="ja-JP" sz="2400" u="none" cap="none" strike="noStrike">
                <a:solidFill>
                  <a:schemeClr val="dk1"/>
                </a:solidFill>
                <a:latin typeface="Meiryo"/>
                <a:ea typeface="Meiryo"/>
                <a:cs typeface="Meiryo"/>
                <a:sym typeface="Meiryo"/>
              </a:rPr>
              <a:t>カリキュラムマネジメント：ポリシーにひもづく評価計画</a:t>
            </a:r>
            <a:endParaRPr b="1" i="0" sz="2400" u="none" cap="none" strike="noStrike">
              <a:solidFill>
                <a:schemeClr val="dk1"/>
              </a:solidFill>
              <a:latin typeface="Meiryo"/>
              <a:ea typeface="Meiryo"/>
              <a:cs typeface="Meiryo"/>
              <a:sym typeface="Meiryo"/>
            </a:endParaRPr>
          </a:p>
        </p:txBody>
      </p:sp>
      <p:pic>
        <p:nvPicPr>
          <p:cNvPr id="38" name="Google Shape;38;p22"/>
          <p:cNvPicPr preferRelativeResize="0"/>
          <p:nvPr/>
        </p:nvPicPr>
        <p:blipFill rotWithShape="1">
          <a:blip r:embed="rId3">
            <a:alphaModFix/>
          </a:blip>
          <a:srcRect b="0" l="0" r="0" t="0"/>
          <a:stretch/>
        </p:blipFill>
        <p:spPr>
          <a:xfrm>
            <a:off x="309071" y="267099"/>
            <a:ext cx="1198946" cy="897782"/>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タイトル スライド">
  <p:cSld name="3_タイトル スライド">
    <p:spTree>
      <p:nvGrpSpPr>
        <p:cNvPr id="39" name="Shape 39"/>
        <p:cNvGrpSpPr/>
        <p:nvPr/>
      </p:nvGrpSpPr>
      <p:grpSpPr>
        <a:xfrm>
          <a:off x="0" y="0"/>
          <a:ext cx="0" cy="0"/>
          <a:chOff x="0" y="0"/>
          <a:chExt cx="0" cy="0"/>
        </a:xfrm>
      </p:grpSpPr>
      <p:pic>
        <p:nvPicPr>
          <p:cNvPr id="40" name="Google Shape;40;p23"/>
          <p:cNvPicPr preferRelativeResize="0"/>
          <p:nvPr/>
        </p:nvPicPr>
        <p:blipFill rotWithShape="1">
          <a:blip r:embed="rId2">
            <a:alphaModFix/>
          </a:blip>
          <a:srcRect b="0" l="0" r="0" t="0"/>
          <a:stretch/>
        </p:blipFill>
        <p:spPr>
          <a:xfrm>
            <a:off x="1" y="343"/>
            <a:ext cx="15119346" cy="10691123"/>
          </a:xfrm>
          <a:prstGeom prst="rect">
            <a:avLst/>
          </a:prstGeom>
          <a:noFill/>
          <a:ln>
            <a:noFill/>
          </a:ln>
        </p:spPr>
      </p:pic>
      <p:sp>
        <p:nvSpPr>
          <p:cNvPr id="41" name="Google Shape;41;p23"/>
          <p:cNvSpPr txBox="1"/>
          <p:nvPr/>
        </p:nvSpPr>
        <p:spPr>
          <a:xfrm>
            <a:off x="11440147" y="696077"/>
            <a:ext cx="1360690" cy="27695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dk1"/>
                </a:solidFill>
                <a:latin typeface="Meiryo"/>
                <a:ea typeface="Meiryo"/>
                <a:cs typeface="Meiryo"/>
                <a:sym typeface="Meiryo"/>
              </a:rPr>
              <a:t>氏名：</a:t>
            </a:r>
            <a:endParaRPr b="1" i="0" sz="1200" u="none" cap="none" strike="noStrike">
              <a:solidFill>
                <a:schemeClr val="dk1"/>
              </a:solidFill>
              <a:latin typeface="Meiryo"/>
              <a:ea typeface="Meiryo"/>
              <a:cs typeface="Meiryo"/>
              <a:sym typeface="Meiryo"/>
            </a:endParaRPr>
          </a:p>
        </p:txBody>
      </p:sp>
      <p:sp>
        <p:nvSpPr>
          <p:cNvPr id="42" name="Google Shape;42;p23"/>
          <p:cNvSpPr txBox="1"/>
          <p:nvPr/>
        </p:nvSpPr>
        <p:spPr>
          <a:xfrm>
            <a:off x="9177372" y="374816"/>
            <a:ext cx="24471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dk1"/>
                </a:solidFill>
                <a:latin typeface="Meiryo"/>
                <a:ea typeface="Meiryo"/>
                <a:cs typeface="Meiryo"/>
                <a:sym typeface="Meiryo"/>
              </a:rPr>
              <a:t>Date：</a:t>
            </a:r>
            <a:endParaRPr b="1" i="0" sz="1200" u="none" cap="none" strike="noStrike">
              <a:solidFill>
                <a:schemeClr val="dk1"/>
              </a:solidFill>
              <a:latin typeface="Meiryo"/>
              <a:ea typeface="Meiryo"/>
              <a:cs typeface="Meiryo"/>
              <a:sym typeface="Meiryo"/>
            </a:endParaRPr>
          </a:p>
        </p:txBody>
      </p:sp>
      <p:sp>
        <p:nvSpPr>
          <p:cNvPr id="43" name="Google Shape;43;p23"/>
          <p:cNvSpPr txBox="1"/>
          <p:nvPr/>
        </p:nvSpPr>
        <p:spPr>
          <a:xfrm>
            <a:off x="10838065" y="364812"/>
            <a:ext cx="1423952" cy="2869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dk1"/>
                </a:solidFill>
                <a:latin typeface="Meiryo"/>
                <a:ea typeface="Meiryo"/>
                <a:cs typeface="Meiryo"/>
                <a:sym typeface="Meiryo"/>
              </a:rPr>
              <a:t>校名・学科名：</a:t>
            </a:r>
            <a:endParaRPr b="1" i="0" sz="1200" u="none" cap="none" strike="noStrike">
              <a:solidFill>
                <a:schemeClr val="dk1"/>
              </a:solidFill>
              <a:latin typeface="Meiryo"/>
              <a:ea typeface="Meiryo"/>
              <a:cs typeface="Meiryo"/>
              <a:sym typeface="Meiryo"/>
            </a:endParaRPr>
          </a:p>
        </p:txBody>
      </p:sp>
      <p:cxnSp>
        <p:nvCxnSpPr>
          <p:cNvPr id="44" name="Google Shape;44;p23"/>
          <p:cNvCxnSpPr/>
          <p:nvPr/>
        </p:nvCxnSpPr>
        <p:spPr>
          <a:xfrm>
            <a:off x="1529712" y="1039379"/>
            <a:ext cx="12336060" cy="0"/>
          </a:xfrm>
          <a:prstGeom prst="straightConnector1">
            <a:avLst/>
          </a:prstGeom>
          <a:noFill/>
          <a:ln cap="flat" cmpd="sng" w="38100">
            <a:solidFill>
              <a:srgbClr val="322EC4"/>
            </a:solidFill>
            <a:prstDash val="solid"/>
            <a:miter lim="800000"/>
            <a:headEnd len="sm" w="sm" type="none"/>
            <a:tailEnd len="sm" w="sm" type="none"/>
          </a:ln>
        </p:spPr>
      </p:cxnSp>
      <p:sp>
        <p:nvSpPr>
          <p:cNvPr id="45" name="Google Shape;45;p23"/>
          <p:cNvSpPr txBox="1"/>
          <p:nvPr/>
        </p:nvSpPr>
        <p:spPr>
          <a:xfrm>
            <a:off x="1260078" y="384755"/>
            <a:ext cx="8490828" cy="70784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ja-JP" sz="1600" u="none" cap="none" strike="noStrike">
                <a:solidFill>
                  <a:schemeClr val="dk1"/>
                </a:solidFill>
                <a:latin typeface="Meiryo"/>
                <a:ea typeface="Meiryo"/>
                <a:cs typeface="Meiryo"/>
                <a:sym typeface="Meiryo"/>
              </a:rPr>
              <a:t>　集合研修③</a:t>
            </a:r>
            <a:endParaRPr b="1" i="0" sz="1600" u="none" cap="none" strike="noStrike">
              <a:solidFill>
                <a:schemeClr val="dk1"/>
              </a:solidFill>
              <a:latin typeface="Meiryo"/>
              <a:ea typeface="Meiryo"/>
              <a:cs typeface="Meiryo"/>
              <a:sym typeface="Meiryo"/>
            </a:endParaRPr>
          </a:p>
          <a:p>
            <a:pPr indent="0" lvl="0" marL="0" marR="0" rtl="0" algn="l">
              <a:lnSpc>
                <a:spcPct val="100000"/>
              </a:lnSpc>
              <a:spcBef>
                <a:spcPts val="0"/>
              </a:spcBef>
              <a:spcAft>
                <a:spcPts val="0"/>
              </a:spcAft>
              <a:buClr>
                <a:srgbClr val="000000"/>
              </a:buClr>
              <a:buSzPts val="2400"/>
              <a:buFont typeface="Arial"/>
              <a:buNone/>
            </a:pPr>
            <a:r>
              <a:rPr b="1" i="0" lang="ja-JP" sz="2400" u="none" cap="none" strike="noStrike">
                <a:solidFill>
                  <a:schemeClr val="dk1"/>
                </a:solidFill>
                <a:latin typeface="Meiryo"/>
                <a:ea typeface="Meiryo"/>
                <a:cs typeface="Meiryo"/>
                <a:sym typeface="Meiryo"/>
              </a:rPr>
              <a:t>（実践）カリキュラムマネジメント：課題解決プランニング</a:t>
            </a:r>
            <a:endParaRPr b="1" i="0" sz="2400" u="none" cap="none" strike="noStrike">
              <a:solidFill>
                <a:schemeClr val="dk1"/>
              </a:solidFill>
              <a:latin typeface="Meiryo"/>
              <a:ea typeface="Meiryo"/>
              <a:cs typeface="Meiryo"/>
              <a:sym typeface="Meiryo"/>
            </a:endParaRPr>
          </a:p>
        </p:txBody>
      </p:sp>
      <p:pic>
        <p:nvPicPr>
          <p:cNvPr id="46" name="Google Shape;46;p23"/>
          <p:cNvPicPr preferRelativeResize="0"/>
          <p:nvPr/>
        </p:nvPicPr>
        <p:blipFill rotWithShape="1">
          <a:blip r:embed="rId3">
            <a:alphaModFix/>
          </a:blip>
          <a:srcRect b="0" l="0" r="0" t="0"/>
          <a:stretch/>
        </p:blipFill>
        <p:spPr>
          <a:xfrm>
            <a:off x="309071" y="267099"/>
            <a:ext cx="1198946" cy="89778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9"/>
          <p:cNvSpPr txBox="1"/>
          <p:nvPr>
            <p:ph type="title"/>
          </p:nvPr>
        </p:nvSpPr>
        <p:spPr>
          <a:xfrm>
            <a:off x="1039813" y="569913"/>
            <a:ext cx="13039725" cy="2065337"/>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9"/>
          <p:cNvSpPr txBox="1"/>
          <p:nvPr>
            <p:ph idx="1" type="body"/>
          </p:nvPr>
        </p:nvSpPr>
        <p:spPr>
          <a:xfrm>
            <a:off x="1039813" y="2846388"/>
            <a:ext cx="13039725" cy="6783387"/>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9"/>
          <p:cNvSpPr txBox="1"/>
          <p:nvPr>
            <p:ph idx="10" type="dt"/>
          </p:nvPr>
        </p:nvSpPr>
        <p:spPr>
          <a:xfrm>
            <a:off x="1039813" y="9909175"/>
            <a:ext cx="3402012" cy="56991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9pPr>
          </a:lstStyle>
          <a:p/>
        </p:txBody>
      </p:sp>
      <p:sp>
        <p:nvSpPr>
          <p:cNvPr id="13" name="Google Shape;13;p19"/>
          <p:cNvSpPr txBox="1"/>
          <p:nvPr>
            <p:ph idx="11" type="ftr"/>
          </p:nvPr>
        </p:nvSpPr>
        <p:spPr>
          <a:xfrm>
            <a:off x="5008563" y="9909175"/>
            <a:ext cx="5102225" cy="56991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612" u="none" cap="none" strike="noStrike">
                <a:solidFill>
                  <a:srgbClr val="000000"/>
                </a:solidFill>
                <a:latin typeface="Arial"/>
                <a:ea typeface="Arial"/>
                <a:cs typeface="Arial"/>
                <a:sym typeface="Arial"/>
              </a:defRPr>
            </a:lvl9pPr>
          </a:lstStyle>
          <a:p/>
        </p:txBody>
      </p:sp>
      <p:sp>
        <p:nvSpPr>
          <p:cNvPr id="14" name="Google Shape;14;p19"/>
          <p:cNvSpPr txBox="1"/>
          <p:nvPr>
            <p:ph idx="12" type="sldNum"/>
          </p:nvPr>
        </p:nvSpPr>
        <p:spPr>
          <a:xfrm>
            <a:off x="10677525" y="9909175"/>
            <a:ext cx="3402013" cy="56991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sp>
        <p:nvSpPr>
          <p:cNvPr id="52" name="Google Shape;52;p3"/>
          <p:cNvSpPr/>
          <p:nvPr/>
        </p:nvSpPr>
        <p:spPr>
          <a:xfrm>
            <a:off x="432112" y="8686203"/>
            <a:ext cx="14044500" cy="1445700"/>
          </a:xfrm>
          <a:prstGeom prst="rect">
            <a:avLst/>
          </a:prstGeom>
          <a:solidFill>
            <a:schemeClr val="lt1"/>
          </a:solidFill>
          <a:ln cap="flat" cmpd="sng" w="127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Meiryo"/>
              <a:ea typeface="Meiryo"/>
              <a:cs typeface="Meiryo"/>
              <a:sym typeface="Meiryo"/>
            </a:endParaRPr>
          </a:p>
        </p:txBody>
      </p:sp>
      <p:sp>
        <p:nvSpPr>
          <p:cNvPr id="53" name="Google Shape;53;p3"/>
          <p:cNvSpPr txBox="1"/>
          <p:nvPr/>
        </p:nvSpPr>
        <p:spPr>
          <a:xfrm>
            <a:off x="975754" y="6974918"/>
            <a:ext cx="10985400" cy="3231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1" i="0" lang="ja-JP" sz="1500" u="none" cap="none" strike="noStrike">
                <a:solidFill>
                  <a:schemeClr val="dk1"/>
                </a:solidFill>
                <a:latin typeface="Meiryo"/>
                <a:ea typeface="Meiryo"/>
                <a:cs typeface="Meiryo"/>
                <a:sym typeface="Meiryo"/>
              </a:rPr>
              <a:t>シナリオ分析を通して、職業実践専門課程のカリキュラムデザインにおいて最も重要なことは何だと考えますか？</a:t>
            </a:r>
            <a:endParaRPr b="0" i="0" sz="1400" u="none" cap="none" strike="noStrike">
              <a:solidFill>
                <a:srgbClr val="000000"/>
              </a:solidFill>
              <a:latin typeface="Arial"/>
              <a:ea typeface="Arial"/>
              <a:cs typeface="Arial"/>
              <a:sym typeface="Arial"/>
            </a:endParaRPr>
          </a:p>
        </p:txBody>
      </p:sp>
      <p:sp>
        <p:nvSpPr>
          <p:cNvPr id="54" name="Google Shape;54;p3"/>
          <p:cNvSpPr txBox="1"/>
          <p:nvPr/>
        </p:nvSpPr>
        <p:spPr>
          <a:xfrm>
            <a:off x="984896" y="1227962"/>
            <a:ext cx="14103300" cy="338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ja-JP" sz="1600" u="none" cap="none" strike="noStrike">
                <a:solidFill>
                  <a:schemeClr val="dk1"/>
                </a:solidFill>
                <a:latin typeface="Meiryo"/>
                <a:ea typeface="Meiryo"/>
                <a:cs typeface="Meiryo"/>
                <a:sym typeface="Meiryo"/>
              </a:rPr>
              <a:t>職業実践専門課程のとある授業のシナリオから、育成をめざしている資質能力と、カリキュラム上工夫しているポイントを分析しましょう。</a:t>
            </a:r>
            <a:endParaRPr b="0" i="0" sz="1400" u="none" cap="none" strike="noStrike">
              <a:solidFill>
                <a:srgbClr val="000000"/>
              </a:solidFill>
              <a:latin typeface="Arial"/>
              <a:ea typeface="Arial"/>
              <a:cs typeface="Arial"/>
              <a:sym typeface="Arial"/>
            </a:endParaRPr>
          </a:p>
        </p:txBody>
      </p:sp>
      <p:sp>
        <p:nvSpPr>
          <p:cNvPr id="55" name="Google Shape;55;p3"/>
          <p:cNvSpPr txBox="1"/>
          <p:nvPr/>
        </p:nvSpPr>
        <p:spPr>
          <a:xfrm>
            <a:off x="5720483" y="-1915287"/>
            <a:ext cx="10985400" cy="353903"/>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t/>
            </a:r>
            <a:endParaRPr b="1" i="0" sz="1700" u="none" cap="none" strike="noStrike">
              <a:solidFill>
                <a:schemeClr val="dk1"/>
              </a:solidFill>
              <a:latin typeface="Meiryo"/>
              <a:ea typeface="Meiryo"/>
              <a:cs typeface="Meiryo"/>
              <a:sym typeface="Meiryo"/>
            </a:endParaRPr>
          </a:p>
        </p:txBody>
      </p:sp>
      <p:graphicFrame>
        <p:nvGraphicFramePr>
          <p:cNvPr id="56" name="Google Shape;56;p3"/>
          <p:cNvGraphicFramePr/>
          <p:nvPr/>
        </p:nvGraphicFramePr>
        <p:xfrm>
          <a:off x="530405" y="1635313"/>
          <a:ext cx="3000000" cy="3000000"/>
        </p:xfrm>
        <a:graphic>
          <a:graphicData uri="http://schemas.openxmlformats.org/drawingml/2006/table">
            <a:tbl>
              <a:tblPr>
                <a:noFill/>
                <a:tableStyleId>{D4F47D03-F519-4C21-A4DF-E1042D2C86A6}</a:tableStyleId>
              </a:tblPr>
              <a:tblGrid>
                <a:gridCol w="2012950"/>
                <a:gridCol w="5621950"/>
                <a:gridCol w="6409475"/>
              </a:tblGrid>
              <a:tr h="808525">
                <a:tc>
                  <a:txBody>
                    <a:bodyPr/>
                    <a:lstStyle/>
                    <a:p>
                      <a:pPr indent="0" lvl="0" marL="0" marR="0" rtl="0" algn="l">
                        <a:lnSpc>
                          <a:spcPct val="100000"/>
                        </a:lnSpc>
                        <a:spcBef>
                          <a:spcPts val="0"/>
                        </a:spcBef>
                        <a:spcAft>
                          <a:spcPts val="0"/>
                        </a:spcAft>
                        <a:buClr>
                          <a:schemeClr val="dk1"/>
                        </a:buClr>
                        <a:buSzPts val="1100"/>
                        <a:buFont typeface="Arial"/>
                        <a:buNone/>
                      </a:pPr>
                      <a:r>
                        <a:rPr b="1" lang="ja-JP" sz="1300" u="none" cap="none" strike="noStrike">
                          <a:solidFill>
                            <a:schemeClr val="dk1"/>
                          </a:solidFill>
                          <a:latin typeface="Meiryo"/>
                          <a:ea typeface="Meiryo"/>
                          <a:cs typeface="Meiryo"/>
                          <a:sym typeface="Meiryo"/>
                        </a:rPr>
                        <a:t>職業実践専門課程で重点的に育成をめざしている資質能力</a:t>
                      </a:r>
                      <a:endParaRPr b="1" sz="1300" u="none" cap="none" strike="noStrike">
                        <a:solidFill>
                          <a:schemeClr val="dk1"/>
                        </a:solidFill>
                        <a:latin typeface="Meiryo"/>
                        <a:ea typeface="Meiryo"/>
                        <a:cs typeface="Meiryo"/>
                        <a:sym typeface="Meiry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gridSpan="2">
                  <a:txBody>
                    <a:bodyPr/>
                    <a:lstStyle/>
                    <a:p>
                      <a:pPr indent="0" lvl="0" marL="0" marR="0" rtl="0" algn="l">
                        <a:lnSpc>
                          <a:spcPct val="100000"/>
                        </a:lnSpc>
                        <a:spcBef>
                          <a:spcPts val="0"/>
                        </a:spcBef>
                        <a:spcAft>
                          <a:spcPts val="0"/>
                        </a:spcAft>
                        <a:buClr>
                          <a:schemeClr val="dk1"/>
                        </a:buClr>
                        <a:buSzPts val="1200"/>
                        <a:buFont typeface="Calibri"/>
                        <a:buNone/>
                      </a:pPr>
                      <a:r>
                        <a:t/>
                      </a:r>
                      <a:endParaRPr b="1" sz="1200" u="none" cap="none" strike="noStrike">
                        <a:solidFill>
                          <a:srgbClr val="0070C0"/>
                        </a:solidFill>
                        <a:latin typeface="Arial"/>
                        <a:ea typeface="Arial"/>
                        <a:cs typeface="Arial"/>
                        <a:sym typeface="Arial"/>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r>
              <a:tr h="602425">
                <a:tc>
                  <a:txBody>
                    <a:bodyPr/>
                    <a:lstStyle/>
                    <a:p>
                      <a:pPr indent="0" lvl="0" marL="0" marR="0" rtl="0" algn="l">
                        <a:lnSpc>
                          <a:spcPct val="100000"/>
                        </a:lnSpc>
                        <a:spcBef>
                          <a:spcPts val="0"/>
                        </a:spcBef>
                        <a:spcAft>
                          <a:spcPts val="0"/>
                        </a:spcAft>
                        <a:buClr>
                          <a:schemeClr val="dk1"/>
                        </a:buClr>
                        <a:buSzPts val="1200"/>
                        <a:buFont typeface="Arial"/>
                        <a:buNone/>
                      </a:pPr>
                      <a:r>
                        <a:rPr b="1" lang="ja-JP" sz="1300" u="none" cap="none" strike="noStrike">
                          <a:latin typeface="Meiryo"/>
                          <a:ea typeface="Meiryo"/>
                          <a:cs typeface="Meiryo"/>
                          <a:sym typeface="Meiryo"/>
                        </a:rPr>
                        <a:t>項目</a:t>
                      </a:r>
                      <a:endParaRPr b="1" sz="1300" u="none" cap="none" strike="noStrike">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chemeClr val="dk1"/>
                        </a:buClr>
                        <a:buSzPts val="1200"/>
                        <a:buFont typeface="Arial"/>
                        <a:buNone/>
                      </a:pPr>
                      <a:r>
                        <a:rPr b="1" lang="ja-JP" sz="1300" u="none" cap="none" strike="noStrike">
                          <a:latin typeface="Meiryo"/>
                          <a:ea typeface="Meiryo"/>
                          <a:cs typeface="Meiryo"/>
                          <a:sym typeface="Meiryo"/>
                        </a:rPr>
                        <a:t>ワーク①</a:t>
                      </a:r>
                      <a:endParaRPr b="1" sz="1300" u="none" cap="none" strike="noStrike">
                        <a:latin typeface="Meiryo"/>
                        <a:ea typeface="Meiryo"/>
                        <a:cs typeface="Meiryo"/>
                        <a:sym typeface="Meiryo"/>
                      </a:endParaRPr>
                    </a:p>
                    <a:p>
                      <a:pPr indent="0" lvl="0" marL="0" marR="0" rtl="0" algn="l">
                        <a:lnSpc>
                          <a:spcPct val="100000"/>
                        </a:lnSpc>
                        <a:spcBef>
                          <a:spcPts val="0"/>
                        </a:spcBef>
                        <a:spcAft>
                          <a:spcPts val="0"/>
                        </a:spcAft>
                        <a:buClr>
                          <a:schemeClr val="dk1"/>
                        </a:buClr>
                        <a:buSzPts val="1200"/>
                        <a:buFont typeface="Arial"/>
                        <a:buNone/>
                      </a:pPr>
                      <a:r>
                        <a:rPr b="1" lang="ja-JP" sz="1300" u="none" cap="none" strike="noStrike">
                          <a:latin typeface="Meiryo"/>
                          <a:ea typeface="Meiryo"/>
                          <a:cs typeface="Meiryo"/>
                          <a:sym typeface="Meiryo"/>
                        </a:rPr>
                        <a:t>シナリオ分析から見えたポイント　※前半＝黒字　</a:t>
                      </a:r>
                      <a:r>
                        <a:rPr b="1" lang="ja-JP" sz="1300" u="none" cap="none" strike="noStrike">
                          <a:solidFill>
                            <a:srgbClr val="322EC4"/>
                          </a:solidFill>
                          <a:latin typeface="Meiryo"/>
                          <a:ea typeface="Meiryo"/>
                          <a:cs typeface="Meiryo"/>
                          <a:sym typeface="Meiryo"/>
                        </a:rPr>
                        <a:t>後半＝青字</a:t>
                      </a:r>
                      <a:endParaRPr b="1" sz="1300" u="none" cap="none" strike="noStrike">
                        <a:solidFill>
                          <a:srgbClr val="322EC4"/>
                        </a:solidFill>
                        <a:latin typeface="Meiryo"/>
                        <a:ea typeface="Meiryo"/>
                        <a:cs typeface="Meiryo"/>
                        <a:sym typeface="Meiry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chemeClr val="dk1"/>
                        </a:buClr>
                        <a:buSzPts val="1200"/>
                        <a:buFont typeface="Arial"/>
                        <a:buNone/>
                      </a:pPr>
                      <a:r>
                        <a:rPr b="1" lang="ja-JP" sz="1300" u="none" cap="none" strike="noStrike">
                          <a:latin typeface="Meiryo"/>
                          <a:ea typeface="Meiryo"/>
                          <a:cs typeface="Meiryo"/>
                          <a:sym typeface="Meiryo"/>
                        </a:rPr>
                        <a:t>ワーク②</a:t>
                      </a:r>
                      <a:endParaRPr b="1" sz="1300" u="none" cap="none" strike="noStrike">
                        <a:latin typeface="Meiryo"/>
                        <a:ea typeface="Meiryo"/>
                        <a:cs typeface="Meiryo"/>
                        <a:sym typeface="Meiryo"/>
                      </a:endParaRPr>
                    </a:p>
                    <a:p>
                      <a:pPr indent="0" lvl="0" marL="0" marR="0" rtl="0" algn="l">
                        <a:lnSpc>
                          <a:spcPct val="100000"/>
                        </a:lnSpc>
                        <a:spcBef>
                          <a:spcPts val="0"/>
                        </a:spcBef>
                        <a:spcAft>
                          <a:spcPts val="0"/>
                        </a:spcAft>
                        <a:buClr>
                          <a:schemeClr val="dk1"/>
                        </a:buClr>
                        <a:buSzPts val="1200"/>
                        <a:buFont typeface="Arial"/>
                        <a:buNone/>
                      </a:pPr>
                      <a:r>
                        <a:rPr b="1" lang="ja-JP" sz="1300" u="none" cap="none" strike="noStrike">
                          <a:latin typeface="Meiryo"/>
                          <a:ea typeface="Meiryo"/>
                          <a:cs typeface="Meiryo"/>
                          <a:sym typeface="Meiryo"/>
                        </a:rPr>
                        <a:t>アップデートするなら？自校、自学科、自分ならどうしたい？</a:t>
                      </a:r>
                      <a:endParaRPr b="1" sz="1300" u="none" cap="none" strike="noStrike">
                        <a:latin typeface="Meiryo"/>
                        <a:ea typeface="Meiryo"/>
                        <a:cs typeface="Meiryo"/>
                        <a:sym typeface="Meiry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r>
              <a:tr h="935400">
                <a:tc>
                  <a:txBody>
                    <a:bodyPr/>
                    <a:lstStyle/>
                    <a:p>
                      <a:pPr indent="0" lvl="0" marL="0" marR="0" rtl="0" algn="l">
                        <a:lnSpc>
                          <a:spcPct val="100000"/>
                        </a:lnSpc>
                        <a:spcBef>
                          <a:spcPts val="0"/>
                        </a:spcBef>
                        <a:spcAft>
                          <a:spcPts val="0"/>
                        </a:spcAft>
                        <a:buClr>
                          <a:schemeClr val="dk1"/>
                        </a:buClr>
                        <a:buSzPts val="1200"/>
                        <a:buFont typeface="Arial"/>
                        <a:buNone/>
                      </a:pPr>
                      <a:r>
                        <a:rPr b="1" lang="ja-JP" sz="1300" u="none" cap="none" strike="noStrike">
                          <a:latin typeface="Meiryo"/>
                          <a:ea typeface="Meiryo"/>
                          <a:cs typeface="Meiryo"/>
                          <a:sym typeface="Meiryo"/>
                        </a:rPr>
                        <a:t>企業との連携</a:t>
                      </a:r>
                      <a:endParaRPr b="1" sz="1300" u="none" cap="none" strike="noStrike">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chemeClr val="dk1"/>
                        </a:buClr>
                        <a:buSzPts val="1200"/>
                        <a:buFont typeface="Calibri"/>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200"/>
                        <a:buFont typeface="Calibri"/>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935400">
                <a:tc>
                  <a:txBody>
                    <a:bodyPr/>
                    <a:lstStyle/>
                    <a:p>
                      <a:pPr indent="0" lvl="0" marL="0" marR="0" rtl="0" algn="l">
                        <a:lnSpc>
                          <a:spcPct val="100000"/>
                        </a:lnSpc>
                        <a:spcBef>
                          <a:spcPts val="0"/>
                        </a:spcBef>
                        <a:spcAft>
                          <a:spcPts val="0"/>
                        </a:spcAft>
                        <a:buClr>
                          <a:schemeClr val="dk1"/>
                        </a:buClr>
                        <a:buSzPts val="1200"/>
                        <a:buFont typeface="Arial"/>
                        <a:buNone/>
                      </a:pPr>
                      <a:r>
                        <a:rPr b="1" lang="ja-JP" sz="1300" u="none" cap="none" strike="noStrike">
                          <a:latin typeface="Meiryo"/>
                          <a:ea typeface="Meiryo"/>
                          <a:cs typeface="Meiryo"/>
                          <a:sym typeface="Meiryo"/>
                        </a:rPr>
                        <a:t>学校内体制</a:t>
                      </a:r>
                      <a:endParaRPr b="1" sz="1300" u="none" cap="none" strike="noStrike">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chemeClr val="dk1"/>
                        </a:buClr>
                        <a:buSzPts val="1200"/>
                        <a:buFont typeface="Calibri"/>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200"/>
                        <a:buFont typeface="Calibri"/>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935400">
                <a:tc>
                  <a:txBody>
                    <a:bodyPr/>
                    <a:lstStyle/>
                    <a:p>
                      <a:pPr indent="0" lvl="0" marL="0" marR="0" rtl="0" algn="l">
                        <a:lnSpc>
                          <a:spcPct val="100000"/>
                        </a:lnSpc>
                        <a:spcBef>
                          <a:spcPts val="0"/>
                        </a:spcBef>
                        <a:spcAft>
                          <a:spcPts val="0"/>
                        </a:spcAft>
                        <a:buClr>
                          <a:schemeClr val="dk1"/>
                        </a:buClr>
                        <a:buSzPts val="1200"/>
                        <a:buFont typeface="Arial"/>
                        <a:buNone/>
                      </a:pPr>
                      <a:r>
                        <a:rPr b="1" lang="ja-JP" sz="1300" u="none" cap="none" strike="noStrike">
                          <a:latin typeface="Meiryo"/>
                          <a:ea typeface="Meiryo"/>
                          <a:cs typeface="Meiryo"/>
                          <a:sym typeface="Meiryo"/>
                        </a:rPr>
                        <a:t>学びの系統性</a:t>
                      </a:r>
                      <a:endParaRPr b="1" sz="1300" u="none" cap="none" strike="noStrike">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chemeClr val="dk1"/>
                        </a:buClr>
                        <a:buSzPts val="1200"/>
                        <a:buFont typeface="Calibri"/>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200"/>
                        <a:buFont typeface="Calibri"/>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935400">
                <a:tc>
                  <a:txBody>
                    <a:bodyPr/>
                    <a:lstStyle/>
                    <a:p>
                      <a:pPr indent="0" lvl="0" marL="0" marR="0" rtl="0" algn="l">
                        <a:lnSpc>
                          <a:spcPct val="100000"/>
                        </a:lnSpc>
                        <a:spcBef>
                          <a:spcPts val="0"/>
                        </a:spcBef>
                        <a:spcAft>
                          <a:spcPts val="0"/>
                        </a:spcAft>
                        <a:buClr>
                          <a:schemeClr val="dk1"/>
                        </a:buClr>
                        <a:buSzPts val="1200"/>
                        <a:buFont typeface="Arial"/>
                        <a:buNone/>
                      </a:pPr>
                      <a:r>
                        <a:rPr b="1" lang="ja-JP" sz="1300" u="none" cap="none" strike="noStrike">
                          <a:latin typeface="Meiryo"/>
                          <a:ea typeface="Meiryo"/>
                          <a:cs typeface="Meiryo"/>
                          <a:sym typeface="Meiryo"/>
                        </a:rPr>
                        <a:t>資質能力の評価</a:t>
                      </a:r>
                      <a:endParaRPr b="1" sz="1300" u="none" cap="none" strike="noStrike">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chemeClr val="dk1"/>
                        </a:buClr>
                        <a:buSzPts val="1200"/>
                        <a:buFont typeface="Calibri"/>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200"/>
                        <a:buFont typeface="Calibri"/>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grpSp>
        <p:nvGrpSpPr>
          <p:cNvPr id="57" name="Google Shape;57;p3"/>
          <p:cNvGrpSpPr/>
          <p:nvPr/>
        </p:nvGrpSpPr>
        <p:grpSpPr>
          <a:xfrm>
            <a:off x="289201" y="6949116"/>
            <a:ext cx="726481" cy="329966"/>
            <a:chOff x="298345" y="8391917"/>
            <a:chExt cx="726481" cy="339965"/>
          </a:xfrm>
        </p:grpSpPr>
        <p:sp>
          <p:nvSpPr>
            <p:cNvPr id="58" name="Google Shape;58;p3"/>
            <p:cNvSpPr/>
            <p:nvPr/>
          </p:nvSpPr>
          <p:spPr>
            <a:xfrm>
              <a:off x="300764" y="8391917"/>
              <a:ext cx="717337" cy="339965"/>
            </a:xfrm>
            <a:prstGeom prst="roundRect">
              <a:avLst>
                <a:gd fmla="val 50000" name="adj"/>
              </a:avLst>
            </a:prstGeom>
            <a:solidFill>
              <a:srgbClr val="322EC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12"/>
                <a:buFont typeface="Arial"/>
                <a:buNone/>
              </a:pPr>
              <a:r>
                <a:t/>
              </a:r>
              <a:endParaRPr b="0" i="0" sz="1612" u="none" cap="none" strike="noStrike">
                <a:solidFill>
                  <a:schemeClr val="lt1"/>
                </a:solidFill>
                <a:latin typeface="Arial"/>
                <a:ea typeface="Arial"/>
                <a:cs typeface="Arial"/>
                <a:sym typeface="Arial"/>
              </a:endParaRPr>
            </a:p>
          </p:txBody>
        </p:sp>
        <p:sp>
          <p:nvSpPr>
            <p:cNvPr id="59" name="Google Shape;59;p3"/>
            <p:cNvSpPr txBox="1"/>
            <p:nvPr/>
          </p:nvSpPr>
          <p:spPr>
            <a:xfrm>
              <a:off x="298345" y="8439256"/>
              <a:ext cx="726481" cy="28539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lt1"/>
                  </a:solidFill>
                  <a:latin typeface="Meiryo"/>
                  <a:ea typeface="Meiryo"/>
                  <a:cs typeface="Meiryo"/>
                  <a:sym typeface="Meiryo"/>
                </a:rPr>
                <a:t>THINK</a:t>
              </a:r>
              <a:endParaRPr b="1" i="0" sz="1200" u="none" cap="none" strike="noStrike">
                <a:solidFill>
                  <a:schemeClr val="lt1"/>
                </a:solidFill>
                <a:latin typeface="Meiryo"/>
                <a:ea typeface="Meiryo"/>
                <a:cs typeface="Meiryo"/>
                <a:sym typeface="Meiryo"/>
              </a:endParaRPr>
            </a:p>
          </p:txBody>
        </p:sp>
      </p:grpSp>
      <p:sp>
        <p:nvSpPr>
          <p:cNvPr id="60" name="Google Shape;60;p3"/>
          <p:cNvSpPr txBox="1"/>
          <p:nvPr/>
        </p:nvSpPr>
        <p:spPr>
          <a:xfrm>
            <a:off x="975753" y="8335633"/>
            <a:ext cx="14103337" cy="3231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1" i="0" lang="ja-JP" sz="1500" u="none" cap="none" strike="noStrike">
                <a:solidFill>
                  <a:schemeClr val="dk1"/>
                </a:solidFill>
                <a:latin typeface="Meiryo"/>
                <a:ea typeface="Meiryo"/>
                <a:cs typeface="Meiryo"/>
                <a:sym typeface="Meiryo"/>
              </a:rPr>
              <a:t>未来志向で考えると、今後「企業との連携」は、どんなことにフォーカスをすべきでしょうか？今後どんな可能性があるでしょうか？</a:t>
            </a:r>
            <a:endParaRPr b="0" i="0" sz="1400" u="none" cap="none" strike="noStrike">
              <a:solidFill>
                <a:srgbClr val="000000"/>
              </a:solidFill>
              <a:latin typeface="Arial"/>
              <a:ea typeface="Arial"/>
              <a:cs typeface="Arial"/>
              <a:sym typeface="Arial"/>
            </a:endParaRPr>
          </a:p>
        </p:txBody>
      </p:sp>
      <p:grpSp>
        <p:nvGrpSpPr>
          <p:cNvPr id="61" name="Google Shape;61;p3"/>
          <p:cNvGrpSpPr/>
          <p:nvPr/>
        </p:nvGrpSpPr>
        <p:grpSpPr>
          <a:xfrm>
            <a:off x="289201" y="8309831"/>
            <a:ext cx="726481" cy="329966"/>
            <a:chOff x="298345" y="8391917"/>
            <a:chExt cx="726481" cy="339965"/>
          </a:xfrm>
        </p:grpSpPr>
        <p:sp>
          <p:nvSpPr>
            <p:cNvPr id="62" name="Google Shape;62;p3"/>
            <p:cNvSpPr/>
            <p:nvPr/>
          </p:nvSpPr>
          <p:spPr>
            <a:xfrm>
              <a:off x="300764" y="8391917"/>
              <a:ext cx="717337" cy="339965"/>
            </a:xfrm>
            <a:prstGeom prst="roundRect">
              <a:avLst>
                <a:gd fmla="val 50000" name="adj"/>
              </a:avLst>
            </a:prstGeom>
            <a:solidFill>
              <a:srgbClr val="322EC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12"/>
                <a:buFont typeface="Arial"/>
                <a:buNone/>
              </a:pPr>
              <a:r>
                <a:t/>
              </a:r>
              <a:endParaRPr b="0" i="0" sz="1612" u="none" cap="none" strike="noStrike">
                <a:solidFill>
                  <a:schemeClr val="lt1"/>
                </a:solidFill>
                <a:latin typeface="Arial"/>
                <a:ea typeface="Arial"/>
                <a:cs typeface="Arial"/>
                <a:sym typeface="Arial"/>
              </a:endParaRPr>
            </a:p>
          </p:txBody>
        </p:sp>
        <p:sp>
          <p:nvSpPr>
            <p:cNvPr id="63" name="Google Shape;63;p3"/>
            <p:cNvSpPr txBox="1"/>
            <p:nvPr/>
          </p:nvSpPr>
          <p:spPr>
            <a:xfrm>
              <a:off x="298345" y="8439256"/>
              <a:ext cx="726481" cy="28539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lt1"/>
                  </a:solidFill>
                  <a:latin typeface="Meiryo"/>
                  <a:ea typeface="Meiryo"/>
                  <a:cs typeface="Meiryo"/>
                  <a:sym typeface="Meiryo"/>
                </a:rPr>
                <a:t>THINK</a:t>
              </a:r>
              <a:endParaRPr b="1" i="0" sz="1200" u="none" cap="none" strike="noStrike">
                <a:solidFill>
                  <a:schemeClr val="lt1"/>
                </a:solidFill>
                <a:latin typeface="Meiryo"/>
                <a:ea typeface="Meiryo"/>
                <a:cs typeface="Meiryo"/>
                <a:sym typeface="Meiryo"/>
              </a:endParaRPr>
            </a:p>
          </p:txBody>
        </p:sp>
      </p:grpSp>
      <p:sp>
        <p:nvSpPr>
          <p:cNvPr id="64" name="Google Shape;64;p3"/>
          <p:cNvSpPr/>
          <p:nvPr/>
        </p:nvSpPr>
        <p:spPr>
          <a:xfrm>
            <a:off x="532037" y="7346179"/>
            <a:ext cx="14044388" cy="781715"/>
          </a:xfrm>
          <a:prstGeom prst="rect">
            <a:avLst/>
          </a:prstGeom>
          <a:solidFill>
            <a:schemeClr val="lt1"/>
          </a:solidFill>
          <a:ln cap="flat" cmpd="sng" w="127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chemeClr val="lt1"/>
              </a:solidFill>
              <a:latin typeface="Meiryo"/>
              <a:ea typeface="Meiryo"/>
              <a:cs typeface="Meiryo"/>
              <a:sym typeface="Meiryo"/>
            </a:endParaRPr>
          </a:p>
        </p:txBody>
      </p:sp>
      <p:grpSp>
        <p:nvGrpSpPr>
          <p:cNvPr id="65" name="Google Shape;65;p3"/>
          <p:cNvGrpSpPr/>
          <p:nvPr/>
        </p:nvGrpSpPr>
        <p:grpSpPr>
          <a:xfrm>
            <a:off x="291620" y="1208047"/>
            <a:ext cx="717337" cy="494291"/>
            <a:chOff x="300764" y="8391917"/>
            <a:chExt cx="717337" cy="560196"/>
          </a:xfrm>
        </p:grpSpPr>
        <p:sp>
          <p:nvSpPr>
            <p:cNvPr id="66" name="Google Shape;66;p3"/>
            <p:cNvSpPr/>
            <p:nvPr/>
          </p:nvSpPr>
          <p:spPr>
            <a:xfrm>
              <a:off x="300764" y="8391917"/>
              <a:ext cx="717337" cy="339965"/>
            </a:xfrm>
            <a:prstGeom prst="roundRect">
              <a:avLst>
                <a:gd fmla="val 50000" name="adj"/>
              </a:avLst>
            </a:prstGeom>
            <a:solidFill>
              <a:srgbClr val="322EC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12"/>
                <a:buFont typeface="Arial"/>
                <a:buNone/>
              </a:pPr>
              <a:r>
                <a:t/>
              </a:r>
              <a:endParaRPr b="0" i="0" sz="1612" u="none" cap="none" strike="noStrike">
                <a:solidFill>
                  <a:schemeClr val="lt1"/>
                </a:solidFill>
                <a:latin typeface="Arial"/>
                <a:ea typeface="Arial"/>
                <a:cs typeface="Arial"/>
                <a:sym typeface="Arial"/>
              </a:endParaRPr>
            </a:p>
          </p:txBody>
        </p:sp>
        <p:sp>
          <p:nvSpPr>
            <p:cNvPr id="67" name="Google Shape;67;p3"/>
            <p:cNvSpPr txBox="1"/>
            <p:nvPr/>
          </p:nvSpPr>
          <p:spPr>
            <a:xfrm>
              <a:off x="410671" y="8428893"/>
              <a:ext cx="508473" cy="52322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ja-JP" sz="1200" u="none" cap="none" strike="noStrike">
                  <a:solidFill>
                    <a:schemeClr val="lt1"/>
                  </a:solidFill>
                  <a:latin typeface="Meiryo"/>
                  <a:ea typeface="Meiryo"/>
                  <a:cs typeface="Meiryo"/>
                  <a:sym typeface="Meiryo"/>
                </a:rPr>
                <a:t>TRY</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none" cap="none" strike="noStrike">
                <a:solidFill>
                  <a:schemeClr val="lt1"/>
                </a:solidFill>
                <a:latin typeface="Meiryo"/>
                <a:ea typeface="Meiryo"/>
                <a:cs typeface="Meiryo"/>
                <a:sym typeface="Meiryo"/>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graphicFrame>
        <p:nvGraphicFramePr>
          <p:cNvPr id="73" name="Google Shape;73;p4"/>
          <p:cNvGraphicFramePr/>
          <p:nvPr/>
        </p:nvGraphicFramePr>
        <p:xfrm>
          <a:off x="545569" y="1627115"/>
          <a:ext cx="3000000" cy="3000000"/>
        </p:xfrm>
        <a:graphic>
          <a:graphicData uri="http://schemas.openxmlformats.org/drawingml/2006/table">
            <a:tbl>
              <a:tblPr>
                <a:noFill/>
                <a:tableStyleId>{D4F47D03-F519-4C21-A4DF-E1042D2C86A6}</a:tableStyleId>
              </a:tblPr>
              <a:tblGrid>
                <a:gridCol w="2432925"/>
                <a:gridCol w="3443925"/>
                <a:gridCol w="4077000"/>
                <a:gridCol w="4077000"/>
              </a:tblGrid>
              <a:tr h="1180400">
                <a:tc>
                  <a:txBody>
                    <a:bodyPr/>
                    <a:lstStyle/>
                    <a:p>
                      <a:pPr indent="0" lvl="0" marL="0" marR="0" rtl="0" algn="l">
                        <a:lnSpc>
                          <a:spcPct val="100000"/>
                        </a:lnSpc>
                        <a:spcBef>
                          <a:spcPts val="0"/>
                        </a:spcBef>
                        <a:spcAft>
                          <a:spcPts val="0"/>
                        </a:spcAft>
                        <a:buClr>
                          <a:schemeClr val="dk1"/>
                        </a:buClr>
                        <a:buSzPts val="1100"/>
                        <a:buFont typeface="Arial"/>
                        <a:buNone/>
                      </a:pPr>
                      <a:r>
                        <a:rPr b="1" lang="ja-JP" sz="1300" u="none" cap="none" strike="noStrike">
                          <a:solidFill>
                            <a:schemeClr val="dk1"/>
                          </a:solidFill>
                          <a:latin typeface="Meiryo"/>
                          <a:ea typeface="Meiryo"/>
                          <a:cs typeface="Meiryo"/>
                          <a:sym typeface="Meiryo"/>
                        </a:rPr>
                        <a:t>ディプロマポリシーで</a:t>
                      </a:r>
                      <a:endParaRPr b="1" sz="1300" u="none" cap="none" strike="noStrike">
                        <a:solidFill>
                          <a:schemeClr val="dk1"/>
                        </a:solidFill>
                        <a:latin typeface="Meiryo"/>
                        <a:ea typeface="Meiryo"/>
                        <a:cs typeface="Meiryo"/>
                        <a:sym typeface="Meiryo"/>
                      </a:endParaRPr>
                    </a:p>
                    <a:p>
                      <a:pPr indent="0" lvl="0" marL="0" marR="0" rtl="0" algn="l">
                        <a:lnSpc>
                          <a:spcPct val="100000"/>
                        </a:lnSpc>
                        <a:spcBef>
                          <a:spcPts val="0"/>
                        </a:spcBef>
                        <a:spcAft>
                          <a:spcPts val="0"/>
                        </a:spcAft>
                        <a:buClr>
                          <a:schemeClr val="dk1"/>
                        </a:buClr>
                        <a:buSzPts val="1100"/>
                        <a:buFont typeface="Arial"/>
                        <a:buNone/>
                      </a:pPr>
                      <a:r>
                        <a:rPr b="1" lang="ja-JP" sz="1300" u="none" cap="none" strike="noStrike">
                          <a:solidFill>
                            <a:schemeClr val="dk1"/>
                          </a:solidFill>
                          <a:latin typeface="Meiryo"/>
                          <a:ea typeface="Meiryo"/>
                          <a:cs typeface="Meiryo"/>
                          <a:sym typeface="Meiryo"/>
                        </a:rPr>
                        <a:t>育成をめざしている</a:t>
                      </a:r>
                      <a:endParaRPr b="1" sz="1300" u="none" cap="none" strike="noStrike">
                        <a:solidFill>
                          <a:schemeClr val="dk1"/>
                        </a:solidFill>
                        <a:latin typeface="Meiryo"/>
                        <a:ea typeface="Meiryo"/>
                        <a:cs typeface="Meiryo"/>
                        <a:sym typeface="Meiryo"/>
                      </a:endParaRPr>
                    </a:p>
                    <a:p>
                      <a:pPr indent="0" lvl="0" marL="0" marR="0" rtl="0" algn="l">
                        <a:lnSpc>
                          <a:spcPct val="100000"/>
                        </a:lnSpc>
                        <a:spcBef>
                          <a:spcPts val="0"/>
                        </a:spcBef>
                        <a:spcAft>
                          <a:spcPts val="0"/>
                        </a:spcAft>
                        <a:buClr>
                          <a:schemeClr val="dk1"/>
                        </a:buClr>
                        <a:buSzPts val="1100"/>
                        <a:buFont typeface="Arial"/>
                        <a:buNone/>
                      </a:pPr>
                      <a:r>
                        <a:rPr b="1" lang="ja-JP" sz="1300" u="none" cap="none" strike="noStrike">
                          <a:solidFill>
                            <a:schemeClr val="dk1"/>
                          </a:solidFill>
                          <a:latin typeface="Meiryo"/>
                          <a:ea typeface="Meiryo"/>
                          <a:cs typeface="Meiryo"/>
                          <a:sym typeface="Meiryo"/>
                        </a:rPr>
                        <a:t>人材像</a:t>
                      </a:r>
                      <a:endParaRPr b="1" sz="13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gridSpan="3">
                  <a:txBody>
                    <a:bodyPr/>
                    <a:lstStyle/>
                    <a:p>
                      <a:pPr indent="0" lvl="0" marL="0" marR="0" rtl="0" algn="l">
                        <a:lnSpc>
                          <a:spcPct val="100000"/>
                        </a:lnSpc>
                        <a:spcBef>
                          <a:spcPts val="0"/>
                        </a:spcBef>
                        <a:spcAft>
                          <a:spcPts val="0"/>
                        </a:spcAft>
                        <a:buClr>
                          <a:schemeClr val="dk1"/>
                        </a:buClr>
                        <a:buSzPts val="1200"/>
                        <a:buFont typeface="Calibri"/>
                        <a:buNone/>
                      </a:pPr>
                      <a:r>
                        <a:t/>
                      </a:r>
                      <a:endParaRPr b="1" sz="800" u="none" cap="none" strike="noStrike">
                        <a:solidFill>
                          <a:schemeClr val="dk1"/>
                        </a:solidFill>
                        <a:latin typeface="Meiryo"/>
                        <a:ea typeface="Meiryo"/>
                        <a:cs typeface="Meiryo"/>
                        <a:sym typeface="Meiryo"/>
                      </a:endParaRPr>
                    </a:p>
                    <a:p>
                      <a:pPr indent="0" lvl="0" marL="0" marR="0" rtl="0" algn="l">
                        <a:lnSpc>
                          <a:spcPct val="100000"/>
                        </a:lnSpc>
                        <a:spcBef>
                          <a:spcPts val="0"/>
                        </a:spcBef>
                        <a:spcAft>
                          <a:spcPts val="0"/>
                        </a:spcAft>
                        <a:buClr>
                          <a:schemeClr val="dk1"/>
                        </a:buClr>
                        <a:buSzPts val="1200"/>
                        <a:buFont typeface="Calibri"/>
                        <a:buNone/>
                      </a:pPr>
                      <a:r>
                        <a:t/>
                      </a:r>
                      <a:endParaRPr b="1"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c hMerge="1"/>
              </a:tr>
              <a:tr h="956675">
                <a:tc>
                  <a:txBody>
                    <a:bodyPr/>
                    <a:lstStyle/>
                    <a:p>
                      <a:pPr indent="0" lvl="0" marL="0" marR="0" rtl="0" algn="l">
                        <a:lnSpc>
                          <a:spcPct val="100000"/>
                        </a:lnSpc>
                        <a:spcBef>
                          <a:spcPts val="0"/>
                        </a:spcBef>
                        <a:spcAft>
                          <a:spcPts val="0"/>
                        </a:spcAft>
                        <a:buClr>
                          <a:schemeClr val="dk1"/>
                        </a:buClr>
                        <a:buSzPts val="1100"/>
                        <a:buFont typeface="Arial"/>
                        <a:buNone/>
                      </a:pPr>
                      <a:r>
                        <a:rPr b="1" lang="ja-JP" sz="1300" u="none" cap="none" strike="noStrike">
                          <a:solidFill>
                            <a:schemeClr val="dk1"/>
                          </a:solidFill>
                          <a:latin typeface="Meiryo"/>
                          <a:ea typeface="Meiryo"/>
                          <a:cs typeface="Meiryo"/>
                          <a:sym typeface="Meiryo"/>
                        </a:rPr>
                        <a:t>人材像から改めて考える</a:t>
                      </a:r>
                      <a:endParaRPr b="1" sz="1300" u="none" cap="none" strike="noStrike">
                        <a:solidFill>
                          <a:schemeClr val="dk1"/>
                        </a:solidFill>
                        <a:latin typeface="Meiryo"/>
                        <a:ea typeface="Meiryo"/>
                        <a:cs typeface="Meiryo"/>
                        <a:sym typeface="Meiryo"/>
                      </a:endParaRPr>
                    </a:p>
                    <a:p>
                      <a:pPr indent="0" lvl="0" marL="0" marR="0" rtl="0" algn="l">
                        <a:lnSpc>
                          <a:spcPct val="100000"/>
                        </a:lnSpc>
                        <a:spcBef>
                          <a:spcPts val="0"/>
                        </a:spcBef>
                        <a:spcAft>
                          <a:spcPts val="0"/>
                        </a:spcAft>
                        <a:buClr>
                          <a:schemeClr val="dk1"/>
                        </a:buClr>
                        <a:buSzPts val="1100"/>
                        <a:buFont typeface="Arial"/>
                        <a:buNone/>
                      </a:pPr>
                      <a:r>
                        <a:rPr b="1" lang="ja-JP" sz="1300" u="none" cap="none" strike="noStrike">
                          <a:solidFill>
                            <a:schemeClr val="dk1"/>
                          </a:solidFill>
                          <a:latin typeface="Meiryo"/>
                          <a:ea typeface="Meiryo"/>
                          <a:cs typeface="Meiryo"/>
                          <a:sym typeface="Meiryo"/>
                        </a:rPr>
                        <a:t>企業・外部連携の機会に</a:t>
                      </a:r>
                      <a:endParaRPr b="1" sz="1300" u="none" cap="none" strike="noStrike">
                        <a:solidFill>
                          <a:schemeClr val="dk1"/>
                        </a:solidFill>
                        <a:latin typeface="Meiryo"/>
                        <a:ea typeface="Meiryo"/>
                        <a:cs typeface="Meiryo"/>
                        <a:sym typeface="Meiryo"/>
                      </a:endParaRPr>
                    </a:p>
                    <a:p>
                      <a:pPr indent="0" lvl="0" marL="0" marR="0" rtl="0" algn="l">
                        <a:lnSpc>
                          <a:spcPct val="100000"/>
                        </a:lnSpc>
                        <a:spcBef>
                          <a:spcPts val="0"/>
                        </a:spcBef>
                        <a:spcAft>
                          <a:spcPts val="0"/>
                        </a:spcAft>
                        <a:buClr>
                          <a:schemeClr val="dk1"/>
                        </a:buClr>
                        <a:buSzPts val="1100"/>
                        <a:buFont typeface="Arial"/>
                        <a:buNone/>
                      </a:pPr>
                      <a:r>
                        <a:rPr b="1" lang="ja-JP" sz="1300" u="none" cap="none" strike="noStrike">
                          <a:solidFill>
                            <a:schemeClr val="dk1"/>
                          </a:solidFill>
                          <a:latin typeface="Meiryo"/>
                          <a:ea typeface="Meiryo"/>
                          <a:cs typeface="Meiryo"/>
                          <a:sym typeface="Meiryo"/>
                        </a:rPr>
                        <a:t>重点的に育成したい資質能力</a:t>
                      </a:r>
                      <a:endParaRPr b="1" sz="13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gridSpan="3">
                  <a:txBody>
                    <a:bodyPr/>
                    <a:lstStyle/>
                    <a:p>
                      <a:pPr indent="0" lvl="0" marL="0" marR="0" rtl="0" algn="l">
                        <a:lnSpc>
                          <a:spcPct val="100000"/>
                        </a:lnSpc>
                        <a:spcBef>
                          <a:spcPts val="0"/>
                        </a:spcBef>
                        <a:spcAft>
                          <a:spcPts val="0"/>
                        </a:spcAft>
                        <a:buClr>
                          <a:schemeClr val="dk1"/>
                        </a:buClr>
                        <a:buSzPts val="1200"/>
                        <a:buFont typeface="Calibri"/>
                        <a:buNone/>
                      </a:pPr>
                      <a:r>
                        <a:t/>
                      </a:r>
                      <a:endParaRPr b="1"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c hMerge="1"/>
              </a:tr>
              <a:tr h="391925">
                <a:tc>
                  <a:txBody>
                    <a:bodyPr/>
                    <a:lstStyle/>
                    <a:p>
                      <a:pPr indent="0" lvl="0" marL="0" marR="0" rtl="0" algn="l">
                        <a:lnSpc>
                          <a:spcPct val="100000"/>
                        </a:lnSpc>
                        <a:spcBef>
                          <a:spcPts val="0"/>
                        </a:spcBef>
                        <a:spcAft>
                          <a:spcPts val="0"/>
                        </a:spcAft>
                        <a:buClr>
                          <a:schemeClr val="dk1"/>
                        </a:buClr>
                        <a:buSzPts val="1100"/>
                        <a:buFont typeface="Arial"/>
                        <a:buNone/>
                      </a:pPr>
                      <a:r>
                        <a:rPr b="1" lang="ja-JP" sz="1300" u="none" cap="none" strike="noStrike">
                          <a:solidFill>
                            <a:schemeClr val="dk1"/>
                          </a:solidFill>
                          <a:latin typeface="Meiryo"/>
                          <a:ea typeface="Meiryo"/>
                          <a:cs typeface="Meiryo"/>
                          <a:sym typeface="Meiryo"/>
                        </a:rPr>
                        <a:t>項目（○○力など）</a:t>
                      </a:r>
                      <a:endParaRPr sz="1400" u="none" cap="none" strike="noStrike"/>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chemeClr val="dk1"/>
                        </a:buClr>
                        <a:buSzPts val="1200"/>
                        <a:buFont typeface="Arial"/>
                        <a:buNone/>
                      </a:pPr>
                      <a:r>
                        <a:rPr b="1" lang="ja-JP" sz="1300" u="none" cap="none" strike="noStrike">
                          <a:solidFill>
                            <a:schemeClr val="dk1"/>
                          </a:solidFill>
                          <a:latin typeface="Meiryo"/>
                          <a:ea typeface="Meiryo"/>
                          <a:cs typeface="Meiryo"/>
                          <a:sym typeface="Meiryo"/>
                        </a:rPr>
                        <a:t>評価の観点（何を見取るか・規準）</a:t>
                      </a:r>
                      <a:endParaRPr b="1" sz="13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chemeClr val="dk1"/>
                        </a:buClr>
                        <a:buSzPts val="1200"/>
                        <a:buFont typeface="Arial"/>
                        <a:buNone/>
                      </a:pPr>
                      <a:r>
                        <a:rPr b="1" lang="ja-JP" sz="1300" u="none" cap="none" strike="noStrike">
                          <a:solidFill>
                            <a:schemeClr val="dk1"/>
                          </a:solidFill>
                          <a:latin typeface="Meiryo"/>
                          <a:ea typeface="Meiryo"/>
                          <a:cs typeface="Meiryo"/>
                          <a:sym typeface="Meiryo"/>
                        </a:rPr>
                        <a:t>評価計画（いつ見取るか）</a:t>
                      </a:r>
                      <a:endParaRPr b="1" sz="13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chemeClr val="dk1"/>
                        </a:buClr>
                        <a:buSzPts val="1200"/>
                        <a:buFont typeface="Arial"/>
                        <a:buNone/>
                      </a:pPr>
                      <a:r>
                        <a:rPr b="1" lang="ja-JP" sz="1300" u="none" cap="none" strike="noStrike">
                          <a:solidFill>
                            <a:schemeClr val="dk1"/>
                          </a:solidFill>
                          <a:latin typeface="Meiryo"/>
                          <a:ea typeface="Meiryo"/>
                          <a:cs typeface="Meiryo"/>
                          <a:sym typeface="Meiryo"/>
                        </a:rPr>
                        <a:t>評価手法（どのように見取るか）</a:t>
                      </a:r>
                      <a:endParaRPr b="1" sz="13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r>
              <a:tr h="1940950">
                <a:tc>
                  <a:txBody>
                    <a:bodyPr/>
                    <a:lstStyle/>
                    <a:p>
                      <a:pPr indent="0" lvl="0" marL="0" marR="0" rtl="0" algn="l">
                        <a:lnSpc>
                          <a:spcPct val="100000"/>
                        </a:lnSpc>
                        <a:spcBef>
                          <a:spcPts val="0"/>
                        </a:spcBef>
                        <a:spcAft>
                          <a:spcPts val="0"/>
                        </a:spcAft>
                        <a:buClr>
                          <a:schemeClr val="dk1"/>
                        </a:buClr>
                        <a:buSzPts val="1100"/>
                        <a:buFont typeface="Arial"/>
                        <a:buNone/>
                      </a:pPr>
                      <a:r>
                        <a:t/>
                      </a:r>
                      <a:endParaRPr b="1"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200"/>
                        <a:buFont typeface="Calibri"/>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200"/>
                        <a:buFont typeface="Calibri"/>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200"/>
                        <a:buFont typeface="Calibri"/>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940950">
                <a:tc>
                  <a:txBody>
                    <a:bodyPr/>
                    <a:lstStyle/>
                    <a:p>
                      <a:pPr indent="0" lvl="0" marL="0" marR="0" rtl="0" algn="l">
                        <a:lnSpc>
                          <a:spcPct val="100000"/>
                        </a:lnSpc>
                        <a:spcBef>
                          <a:spcPts val="0"/>
                        </a:spcBef>
                        <a:spcAft>
                          <a:spcPts val="0"/>
                        </a:spcAft>
                        <a:buClr>
                          <a:srgbClr val="000000"/>
                        </a:buClr>
                        <a:buSzPts val="800"/>
                        <a:buFont typeface="Arial"/>
                        <a:buNone/>
                      </a:pPr>
                      <a:r>
                        <a:t/>
                      </a:r>
                      <a:endParaRPr b="1"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800"/>
                        <a:buFont typeface="Arial"/>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800"/>
                        <a:buFont typeface="Arial"/>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940950">
                <a:tc>
                  <a:txBody>
                    <a:bodyPr/>
                    <a:lstStyle/>
                    <a:p>
                      <a:pPr indent="0" lvl="0" marL="0" marR="0" rtl="0" algn="l">
                        <a:lnSpc>
                          <a:spcPct val="100000"/>
                        </a:lnSpc>
                        <a:spcBef>
                          <a:spcPts val="0"/>
                        </a:spcBef>
                        <a:spcAft>
                          <a:spcPts val="0"/>
                        </a:spcAft>
                        <a:buClr>
                          <a:srgbClr val="000000"/>
                        </a:buClr>
                        <a:buSzPts val="1300"/>
                        <a:buFont typeface="Arial"/>
                        <a:buNone/>
                      </a:pPr>
                      <a:r>
                        <a:rPr b="1" lang="ja-JP" sz="1300" u="none" cap="none" strike="noStrike">
                          <a:solidFill>
                            <a:schemeClr val="dk1"/>
                          </a:solidFill>
                          <a:latin typeface="Meiryo"/>
                          <a:ea typeface="Meiryo"/>
                          <a:cs typeface="Meiryo"/>
                          <a:sym typeface="Meiryo"/>
                        </a:rPr>
                        <a:t>これまでの評価から</a:t>
                      </a:r>
                      <a:endParaRPr b="1" sz="1300" u="none" cap="none" strike="noStrike">
                        <a:solidFill>
                          <a:schemeClr val="dk1"/>
                        </a:solidFill>
                        <a:latin typeface="Meiryo"/>
                        <a:ea typeface="Meiryo"/>
                        <a:cs typeface="Meiryo"/>
                        <a:sym typeface="Meiryo"/>
                      </a:endParaRPr>
                    </a:p>
                    <a:p>
                      <a:pPr indent="0" lvl="0" marL="0" marR="0" rtl="0" algn="l">
                        <a:lnSpc>
                          <a:spcPct val="100000"/>
                        </a:lnSpc>
                        <a:spcBef>
                          <a:spcPts val="0"/>
                        </a:spcBef>
                        <a:spcAft>
                          <a:spcPts val="0"/>
                        </a:spcAft>
                        <a:buClr>
                          <a:srgbClr val="000000"/>
                        </a:buClr>
                        <a:buSzPts val="1300"/>
                        <a:buFont typeface="Arial"/>
                        <a:buNone/>
                      </a:pPr>
                      <a:r>
                        <a:rPr b="1" lang="ja-JP" sz="1300" u="none" cap="none" strike="noStrike">
                          <a:solidFill>
                            <a:schemeClr val="dk1"/>
                          </a:solidFill>
                          <a:latin typeface="Meiryo"/>
                          <a:ea typeface="Meiryo"/>
                          <a:cs typeface="Meiryo"/>
                          <a:sym typeface="Meiryo"/>
                        </a:rPr>
                        <a:t>具体的に何を変えたか・</a:t>
                      </a:r>
                      <a:endParaRPr b="1" sz="1300" u="none" cap="none" strike="noStrike">
                        <a:solidFill>
                          <a:schemeClr val="dk1"/>
                        </a:solidFill>
                        <a:latin typeface="Meiryo"/>
                        <a:ea typeface="Meiryo"/>
                        <a:cs typeface="Meiryo"/>
                        <a:sym typeface="Meiryo"/>
                      </a:endParaRPr>
                    </a:p>
                    <a:p>
                      <a:pPr indent="0" lvl="0" marL="0" marR="0" rtl="0" algn="l">
                        <a:lnSpc>
                          <a:spcPct val="100000"/>
                        </a:lnSpc>
                        <a:spcBef>
                          <a:spcPts val="0"/>
                        </a:spcBef>
                        <a:spcAft>
                          <a:spcPts val="0"/>
                        </a:spcAft>
                        <a:buClr>
                          <a:srgbClr val="000000"/>
                        </a:buClr>
                        <a:buSzPts val="1300"/>
                        <a:buFont typeface="Arial"/>
                        <a:buNone/>
                      </a:pPr>
                      <a:r>
                        <a:rPr b="1" lang="ja-JP" sz="1300" u="none" cap="none" strike="noStrike">
                          <a:solidFill>
                            <a:schemeClr val="dk1"/>
                          </a:solidFill>
                          <a:latin typeface="Meiryo"/>
                          <a:ea typeface="Meiryo"/>
                          <a:cs typeface="Meiryo"/>
                          <a:sym typeface="Meiryo"/>
                        </a:rPr>
                        <a:t>変えたいか？</a:t>
                      </a:r>
                      <a:endParaRPr b="1" sz="1300" u="none" cap="none" strike="noStrike">
                        <a:solidFill>
                          <a:schemeClr val="dk1"/>
                        </a:solidFill>
                        <a:latin typeface="Meiryo"/>
                        <a:ea typeface="Meiryo"/>
                        <a:cs typeface="Meiryo"/>
                        <a:sym typeface="Meiryo"/>
                      </a:endParaRPr>
                    </a:p>
                    <a:p>
                      <a:pPr indent="0" lvl="0" marL="0" marR="0" rtl="0" algn="l">
                        <a:lnSpc>
                          <a:spcPct val="100000"/>
                        </a:lnSpc>
                        <a:spcBef>
                          <a:spcPts val="0"/>
                        </a:spcBef>
                        <a:spcAft>
                          <a:spcPts val="0"/>
                        </a:spcAft>
                        <a:buClr>
                          <a:schemeClr val="dk1"/>
                        </a:buClr>
                        <a:buSzPts val="1100"/>
                        <a:buFont typeface="Arial"/>
                        <a:buNone/>
                      </a:pPr>
                      <a:r>
                        <a:rPr b="1" lang="ja-JP" sz="1300" u="none" cap="none" strike="noStrike">
                          <a:solidFill>
                            <a:schemeClr val="dk1"/>
                          </a:solidFill>
                          <a:latin typeface="Meiryo"/>
                          <a:ea typeface="Meiryo"/>
                          <a:cs typeface="Meiryo"/>
                          <a:sym typeface="Meiryo"/>
                        </a:rPr>
                        <a:t>（アップデートのポイントはどこ？）</a:t>
                      </a:r>
                      <a:endParaRPr b="1" sz="13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2F2F2"/>
                    </a:solidFill>
                  </a:tcPr>
                </a:tc>
                <a:tc gridSpan="3">
                  <a:txBody>
                    <a:bodyPr/>
                    <a:lstStyle/>
                    <a:p>
                      <a:pPr indent="0" lvl="0" marL="0" marR="0" rtl="0" algn="l">
                        <a:lnSpc>
                          <a:spcPct val="100000"/>
                        </a:lnSpc>
                        <a:spcBef>
                          <a:spcPts val="0"/>
                        </a:spcBef>
                        <a:spcAft>
                          <a:spcPts val="0"/>
                        </a:spcAft>
                        <a:buClr>
                          <a:srgbClr val="000000"/>
                        </a:buClr>
                        <a:buSzPts val="800"/>
                        <a:buFont typeface="Arial"/>
                        <a:buNone/>
                      </a:pPr>
                      <a:r>
                        <a:t/>
                      </a:r>
                      <a:endParaRPr sz="800" u="none" cap="none" strike="noStrike">
                        <a:solidFill>
                          <a:schemeClr val="dk1"/>
                        </a:solidFill>
                        <a:latin typeface="Meiryo"/>
                        <a:ea typeface="Meiryo"/>
                        <a:cs typeface="Meiryo"/>
                        <a:sym typeface="Meiry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lt1"/>
                    </a:solidFill>
                  </a:tcPr>
                </a:tc>
                <a:tc hMerge="1"/>
                <a:tc hMerge="1"/>
              </a:tr>
            </a:tbl>
          </a:graphicData>
        </a:graphic>
      </p:graphicFrame>
      <p:sp>
        <p:nvSpPr>
          <p:cNvPr id="74" name="Google Shape;74;p4"/>
          <p:cNvSpPr txBox="1"/>
          <p:nvPr/>
        </p:nvSpPr>
        <p:spPr>
          <a:xfrm>
            <a:off x="975754" y="1245271"/>
            <a:ext cx="13600800" cy="323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1" i="0" lang="ja-JP" sz="1500" u="none" cap="none" strike="noStrike">
                <a:solidFill>
                  <a:schemeClr val="dk1"/>
                </a:solidFill>
                <a:latin typeface="Meiryo"/>
                <a:ea typeface="Meiryo"/>
                <a:cs typeface="Meiryo"/>
                <a:sym typeface="Meiryo"/>
              </a:rPr>
              <a:t>人材像を元に、育成したい資質能力とその評価方法について整理しましょう。他者からの意見で取り入れたものは「青字」で記しましょう。</a:t>
            </a:r>
            <a:endParaRPr b="0" i="0" sz="1400" u="none" cap="none" strike="noStrike">
              <a:solidFill>
                <a:srgbClr val="000000"/>
              </a:solidFill>
              <a:latin typeface="Arial"/>
              <a:ea typeface="Arial"/>
              <a:cs typeface="Arial"/>
              <a:sym typeface="Arial"/>
            </a:endParaRPr>
          </a:p>
        </p:txBody>
      </p:sp>
      <p:grpSp>
        <p:nvGrpSpPr>
          <p:cNvPr id="75" name="Google Shape;75;p4"/>
          <p:cNvGrpSpPr/>
          <p:nvPr/>
        </p:nvGrpSpPr>
        <p:grpSpPr>
          <a:xfrm>
            <a:off x="289201" y="1211327"/>
            <a:ext cx="726481" cy="329966"/>
            <a:chOff x="298345" y="8391917"/>
            <a:chExt cx="726481" cy="339965"/>
          </a:xfrm>
        </p:grpSpPr>
        <p:sp>
          <p:nvSpPr>
            <p:cNvPr id="76" name="Google Shape;76;p4"/>
            <p:cNvSpPr/>
            <p:nvPr/>
          </p:nvSpPr>
          <p:spPr>
            <a:xfrm>
              <a:off x="300764" y="8391917"/>
              <a:ext cx="717337" cy="339965"/>
            </a:xfrm>
            <a:prstGeom prst="roundRect">
              <a:avLst>
                <a:gd fmla="val 50000" name="adj"/>
              </a:avLst>
            </a:prstGeom>
            <a:solidFill>
              <a:srgbClr val="322EC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12"/>
                <a:buFont typeface="Arial"/>
                <a:buNone/>
              </a:pPr>
              <a:r>
                <a:t/>
              </a:r>
              <a:endParaRPr b="0" i="0" sz="1612" u="none" cap="none" strike="noStrike">
                <a:solidFill>
                  <a:schemeClr val="lt1"/>
                </a:solidFill>
                <a:latin typeface="Arial"/>
                <a:ea typeface="Arial"/>
                <a:cs typeface="Arial"/>
                <a:sym typeface="Arial"/>
              </a:endParaRPr>
            </a:p>
          </p:txBody>
        </p:sp>
        <p:sp>
          <p:nvSpPr>
            <p:cNvPr id="77" name="Google Shape;77;p4"/>
            <p:cNvSpPr txBox="1"/>
            <p:nvPr/>
          </p:nvSpPr>
          <p:spPr>
            <a:xfrm>
              <a:off x="298345" y="8439256"/>
              <a:ext cx="726481" cy="28539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lt1"/>
                  </a:solidFill>
                  <a:latin typeface="Meiryo"/>
                  <a:ea typeface="Meiryo"/>
                  <a:cs typeface="Meiryo"/>
                  <a:sym typeface="Meiryo"/>
                </a:rPr>
                <a:t>THINK</a:t>
              </a:r>
              <a:endParaRPr b="1" i="0" sz="1200" u="none" cap="none" strike="noStrike">
                <a:solidFill>
                  <a:schemeClr val="lt1"/>
                </a:solidFill>
                <a:latin typeface="Meiryo"/>
                <a:ea typeface="Meiryo"/>
                <a:cs typeface="Meiryo"/>
                <a:sym typeface="Meiryo"/>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デザインの設定">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2013-04-16T09:43:37Z</dcterms:created>
  <dc:creator>Careerlink.inc</dc:creator>
</cp:coreProperties>
</file>